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tiff" ContentType="image/tif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73" r:id="rId4"/>
    <p:sldId id="270" r:id="rId5"/>
    <p:sldId id="258" r:id="rId6"/>
    <p:sldId id="260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1" r:id="rId18"/>
    <p:sldId id="272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381" autoAdjust="0"/>
  </p:normalViewPr>
  <p:slideViewPr>
    <p:cSldViewPr snapToGrid="0" snapToObjects="1">
      <p:cViewPr>
        <p:scale>
          <a:sx n="100" d="100"/>
          <a:sy n="100" d="100"/>
        </p:scale>
        <p:origin x="-1304" y="7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1B5DE-CA84-F146-8DFC-8EDB76BFC972}" type="datetimeFigureOut">
              <a:rPr lang="en-US" smtClean="0"/>
              <a:t>10/23/13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4FDF8-B8A9-B045-878E-11F031CBE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3622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895393-BB31-A54B-BE6B-6FB535AF0714}" type="datetimeFigureOut">
              <a:rPr lang="en-US" smtClean="0"/>
              <a:t>10/23/13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7D943-42C8-F448-8E23-35E9AE535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2831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tif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tif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49264" y="449263"/>
            <a:ext cx="5845360" cy="59594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8173" y="4784616"/>
            <a:ext cx="5559797" cy="1486087"/>
          </a:xfrm>
          <a:noFill/>
        </p:spPr>
        <p:txBody>
          <a:bodyPr lIns="108000" tIns="140400" rIns="108000" bIns="140400"/>
          <a:lstStyle>
            <a:lvl1pPr marL="0" indent="0" algn="l">
              <a:buNone/>
              <a:defRPr>
                <a:solidFill>
                  <a:srgbClr val="FEFEF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32664" y="449263"/>
            <a:ext cx="2262074" cy="595947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98173" y="3326503"/>
            <a:ext cx="5559797" cy="1458114"/>
          </a:xfrm>
        </p:spPr>
        <p:txBody>
          <a:bodyPr lIns="108000" rIns="108000"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2" name="Picture 1" descr="CFP image tall.tif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664" y="449263"/>
            <a:ext cx="2262074" cy="595947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641016" y="449263"/>
            <a:ext cx="4053719" cy="595947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050" y="3161988"/>
            <a:ext cx="3777651" cy="3108714"/>
          </a:xfrm>
          <a:noFill/>
        </p:spPr>
        <p:txBody>
          <a:bodyPr lIns="108000" tIns="46800" rIns="108000">
            <a:normAutofit/>
          </a:bodyPr>
          <a:lstStyle>
            <a:lvl1pPr marL="0" indent="0">
              <a:buNone/>
              <a:defRPr sz="2400">
                <a:solidFill>
                  <a:srgbClr val="FEFEFE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050" y="595240"/>
            <a:ext cx="3777651" cy="2566749"/>
          </a:xfrm>
        </p:spPr>
        <p:txBody>
          <a:bodyPr bIns="93600" anchor="b">
            <a:normAutofit/>
          </a:bodyPr>
          <a:lstStyle>
            <a:lvl1pPr algn="l">
              <a:defRPr sz="4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49263" y="449262"/>
            <a:ext cx="4056593" cy="5959473"/>
          </a:xfrm>
        </p:spPr>
        <p:txBody>
          <a:bodyPr anchor="ctr">
            <a:normAutofit/>
          </a:bodyPr>
          <a:lstStyle>
            <a:lvl1pPr algn="ctr">
              <a:buFontTx/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297" y="587298"/>
            <a:ext cx="7400625" cy="5683406"/>
          </a:xfrm>
        </p:spPr>
        <p:txBody>
          <a:bodyPr/>
          <a:lstStyle>
            <a:lvl1pPr>
              <a:defRPr b="0" i="0">
                <a:latin typeface="Gill Sans MT" pitchFamily="34" charset="0"/>
                <a:cs typeface="Gill Sans MT" pitchFamily="34" charset="0"/>
              </a:defRPr>
            </a:lvl1pPr>
            <a:lvl2pPr>
              <a:defRPr b="0" i="0">
                <a:latin typeface="Gill Sans MT" pitchFamily="34" charset="0"/>
                <a:cs typeface="Gill Sans MT" pitchFamily="34" charset="0"/>
              </a:defRPr>
            </a:lvl2pPr>
            <a:lvl3pPr>
              <a:defRPr b="0" i="0">
                <a:latin typeface="Gill Sans MT" pitchFamily="34" charset="0"/>
                <a:cs typeface="Gill Sans MT" pitchFamily="34" charset="0"/>
              </a:defRPr>
            </a:lvl3pPr>
            <a:lvl4pPr>
              <a:defRPr b="0" i="0">
                <a:latin typeface="Gill Sans MT" pitchFamily="34" charset="0"/>
                <a:cs typeface="Gill Sans MT" pitchFamily="34" charset="0"/>
              </a:defRPr>
            </a:lvl4pPr>
            <a:lvl5pPr>
              <a:defRPr b="0" i="0">
                <a:latin typeface="Gill Sans MT" pitchFamily="34" charset="0"/>
                <a:cs typeface="Gill Sans M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263997" y="449263"/>
            <a:ext cx="430741" cy="156603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49264" y="449263"/>
            <a:ext cx="7676692" cy="5959474"/>
          </a:xfrm>
          <a:prstGeom prst="rect">
            <a:avLst/>
          </a:prstGeom>
          <a:noFill/>
          <a:ln w="19050" cap="rnd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263991" y="2153334"/>
            <a:ext cx="430748" cy="4255403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- Revers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49263" y="2153334"/>
            <a:ext cx="8245475" cy="4255403"/>
          </a:xfrm>
          <a:prstGeom prst="rect">
            <a:avLst/>
          </a:prstGeom>
          <a:solidFill>
            <a:schemeClr val="accent1"/>
          </a:solidFill>
          <a:ln w="19050" cap="rnd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375" y="2291367"/>
            <a:ext cx="7969249" cy="3979336"/>
          </a:xfrm>
        </p:spPr>
        <p:txBody>
          <a:bodyPr/>
          <a:lstStyle>
            <a:lvl1pPr>
              <a:buSzPct val="100000"/>
              <a:buFontTx/>
              <a:buBlip>
                <a:blip r:embed="rId2"/>
              </a:buBlip>
              <a:defRPr b="0" i="0">
                <a:solidFill>
                  <a:srgbClr val="FEFEFE"/>
                </a:solidFill>
                <a:latin typeface="Gill Sans MT" pitchFamily="34" charset="0"/>
                <a:cs typeface="Gill Sans MT" pitchFamily="34" charset="0"/>
              </a:defRPr>
            </a:lvl1pPr>
            <a:lvl2pPr>
              <a:buSzPct val="100000"/>
              <a:buFontTx/>
              <a:buBlip>
                <a:blip r:embed="rId2"/>
              </a:buBlip>
              <a:defRPr b="0" i="0">
                <a:solidFill>
                  <a:srgbClr val="FEFEFE"/>
                </a:solidFill>
                <a:latin typeface="Gill Sans MT" pitchFamily="34" charset="0"/>
                <a:cs typeface="Gill Sans MT" pitchFamily="34" charset="0"/>
              </a:defRPr>
            </a:lvl2pPr>
            <a:lvl3pPr>
              <a:buSzPct val="100000"/>
              <a:buFontTx/>
              <a:buBlip>
                <a:blip r:embed="rId2"/>
              </a:buBlip>
              <a:defRPr b="0" i="0">
                <a:solidFill>
                  <a:srgbClr val="FEFEFE"/>
                </a:solidFill>
                <a:latin typeface="Gill Sans MT" pitchFamily="34" charset="0"/>
                <a:cs typeface="Gill Sans MT" pitchFamily="34" charset="0"/>
              </a:defRPr>
            </a:lvl3pPr>
            <a:lvl4pPr>
              <a:buSzPct val="100000"/>
              <a:buFontTx/>
              <a:buBlip>
                <a:blip r:embed="rId2"/>
              </a:buBlip>
              <a:defRPr b="0" i="0">
                <a:solidFill>
                  <a:srgbClr val="FEFEFE"/>
                </a:solidFill>
                <a:latin typeface="Gill Sans MT" pitchFamily="34" charset="0"/>
                <a:cs typeface="Gill Sans MT" pitchFamily="34" charset="0"/>
              </a:defRPr>
            </a:lvl4pPr>
            <a:lvl5pPr>
              <a:buSzPct val="100000"/>
              <a:buFontTx/>
              <a:buBlip>
                <a:blip r:embed="rId2"/>
              </a:buBlip>
              <a:defRPr b="0" i="0">
                <a:solidFill>
                  <a:srgbClr val="FEFEFE"/>
                </a:solidFill>
                <a:latin typeface="Gill Sans MT" pitchFamily="34" charset="0"/>
                <a:cs typeface="Gill Sans M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123176" y="449263"/>
            <a:ext cx="1571484" cy="156603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49263" y="449263"/>
            <a:ext cx="6535879" cy="1566037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87374" y="594000"/>
            <a:ext cx="6259734" cy="1284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- Revers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49263" y="447675"/>
            <a:ext cx="7676693" cy="5961062"/>
          </a:xfrm>
          <a:prstGeom prst="rect">
            <a:avLst/>
          </a:prstGeom>
          <a:solidFill>
            <a:schemeClr val="accent1"/>
          </a:solidFill>
          <a:ln w="19050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297" y="587297"/>
            <a:ext cx="7400625" cy="5683406"/>
          </a:xfrm>
        </p:spPr>
        <p:txBody>
          <a:bodyPr/>
          <a:lstStyle>
            <a:lvl1pPr>
              <a:buSzPct val="100000"/>
              <a:buFontTx/>
              <a:buBlip>
                <a:blip r:embed="rId2"/>
              </a:buBlip>
              <a:defRPr b="0" i="0">
                <a:solidFill>
                  <a:srgbClr val="FEFEFE"/>
                </a:solidFill>
                <a:latin typeface="Gill Sans MT" pitchFamily="34" charset="0"/>
                <a:cs typeface="Gill Sans MT" pitchFamily="34" charset="0"/>
              </a:defRPr>
            </a:lvl1pPr>
            <a:lvl2pPr>
              <a:buSzPct val="100000"/>
              <a:buFontTx/>
              <a:buBlip>
                <a:blip r:embed="rId2"/>
              </a:buBlip>
              <a:defRPr b="0" i="0">
                <a:solidFill>
                  <a:srgbClr val="FEFEFE"/>
                </a:solidFill>
                <a:latin typeface="Gill Sans MT" pitchFamily="34" charset="0"/>
                <a:cs typeface="Gill Sans MT" pitchFamily="34" charset="0"/>
              </a:defRPr>
            </a:lvl2pPr>
            <a:lvl3pPr>
              <a:buSzPct val="100000"/>
              <a:buFontTx/>
              <a:buBlip>
                <a:blip r:embed="rId2"/>
              </a:buBlip>
              <a:defRPr b="0" i="0">
                <a:solidFill>
                  <a:srgbClr val="FEFEFE"/>
                </a:solidFill>
                <a:latin typeface="Gill Sans MT" pitchFamily="34" charset="0"/>
                <a:cs typeface="Gill Sans MT" pitchFamily="34" charset="0"/>
              </a:defRPr>
            </a:lvl3pPr>
            <a:lvl4pPr>
              <a:buSzPct val="100000"/>
              <a:buFontTx/>
              <a:buBlip>
                <a:blip r:embed="rId2"/>
              </a:buBlip>
              <a:defRPr b="0" i="0">
                <a:solidFill>
                  <a:srgbClr val="FEFEFE"/>
                </a:solidFill>
                <a:latin typeface="Gill Sans MT" pitchFamily="34" charset="0"/>
                <a:cs typeface="Gill Sans MT" pitchFamily="34" charset="0"/>
              </a:defRPr>
            </a:lvl4pPr>
            <a:lvl5pPr>
              <a:buSzPct val="100000"/>
              <a:buFontTx/>
              <a:buBlip>
                <a:blip r:embed="rId2"/>
              </a:buBlip>
              <a:defRPr b="0" i="0">
                <a:solidFill>
                  <a:srgbClr val="FEFEFE"/>
                </a:solidFill>
                <a:latin typeface="Gill Sans MT" pitchFamily="34" charset="0"/>
                <a:cs typeface="Gill Sans M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263997" y="447675"/>
            <a:ext cx="430741" cy="156762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263991" y="2153334"/>
            <a:ext cx="430748" cy="4255403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with Split 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49263" y="449263"/>
            <a:ext cx="4053719" cy="1566037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449262" y="4361880"/>
            <a:ext cx="4053720" cy="2046857"/>
          </a:xfrm>
        </p:spPr>
        <p:txBody>
          <a:bodyPr anchor="ctr">
            <a:normAutofit/>
          </a:bodyPr>
          <a:lstStyle>
            <a:lvl1pPr algn="ctr">
              <a:buFontTx/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779050" y="587297"/>
            <a:ext cx="3777574" cy="5683405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295" y="587298"/>
            <a:ext cx="3777653" cy="1291202"/>
          </a:xfrm>
          <a:noFill/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1016" y="457199"/>
            <a:ext cx="4053722" cy="5951538"/>
          </a:xfrm>
          <a:prstGeom prst="rect">
            <a:avLst/>
          </a:prstGeom>
          <a:noFill/>
          <a:ln w="19050" cap="rnd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449262" y="2153349"/>
            <a:ext cx="1953648" cy="2070497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2540945" y="2153341"/>
            <a:ext cx="1962038" cy="2070498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49263" y="449263"/>
            <a:ext cx="4595010" cy="595947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182305" y="3498897"/>
            <a:ext cx="3512433" cy="2909840"/>
          </a:xfrm>
        </p:spPr>
        <p:txBody>
          <a:bodyPr anchor="ctr">
            <a:normAutofit/>
          </a:bodyPr>
          <a:lstStyle>
            <a:lvl1pPr algn="ctr">
              <a:buFontTx/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5182306" y="449263"/>
            <a:ext cx="3512431" cy="2911600"/>
          </a:xfrm>
        </p:spPr>
        <p:txBody>
          <a:bodyPr anchor="ctr">
            <a:normAutofit/>
          </a:bodyPr>
          <a:lstStyle>
            <a:lvl1pPr algn="ctr">
              <a:buFontTx/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4200" y="587297"/>
            <a:ext cx="4322039" cy="2436658"/>
          </a:xfrm>
        </p:spPr>
        <p:txBody>
          <a:bodyPr lIns="108000" tIns="46800" rIns="108000" bIns="46800" anchor="b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584200" y="3023954"/>
            <a:ext cx="4322039" cy="3246747"/>
          </a:xfrm>
        </p:spPr>
        <p:txBody>
          <a:bodyPr lIns="108000" tIns="46800" rIns="108000" bIns="46800"/>
          <a:lstStyle>
            <a:lvl1pPr marL="0" indent="0">
              <a:buFontTx/>
              <a:buNone/>
              <a:defRPr>
                <a:solidFill>
                  <a:srgbClr val="FEFEFE"/>
                </a:solidFill>
              </a:defRPr>
            </a:lvl1pPr>
            <a:lvl2pPr marL="0" indent="0">
              <a:buFontTx/>
              <a:buNone/>
              <a:defRPr>
                <a:solidFill>
                  <a:srgbClr val="FEFEFE"/>
                </a:solidFill>
              </a:defRPr>
            </a:lvl2pPr>
            <a:lvl3pPr marL="0" indent="0">
              <a:buFontTx/>
              <a:buNone/>
              <a:defRPr>
                <a:solidFill>
                  <a:srgbClr val="FEFEFE"/>
                </a:solidFill>
              </a:defRPr>
            </a:lvl3pPr>
            <a:lvl4pPr marL="0" indent="0">
              <a:buFontTx/>
              <a:buNone/>
              <a:defRPr>
                <a:solidFill>
                  <a:srgbClr val="FEFEFE"/>
                </a:solidFill>
              </a:defRPr>
            </a:lvl4pPr>
            <a:lvl5pPr marL="0" indent="0">
              <a:buFontTx/>
              <a:buNone/>
              <a:defRPr>
                <a:solidFill>
                  <a:srgbClr val="FEFEFE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182306" y="2480583"/>
            <a:ext cx="3512432" cy="1903651"/>
          </a:xfrm>
        </p:spPr>
        <p:txBody>
          <a:bodyPr anchor="ctr"/>
          <a:lstStyle>
            <a:lvl1pPr algn="ctr">
              <a:buFontTx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5182306" y="4522269"/>
            <a:ext cx="3512431" cy="1892808"/>
          </a:xfrm>
        </p:spPr>
        <p:txBody>
          <a:bodyPr anchor="ctr"/>
          <a:lstStyle>
            <a:lvl1pPr algn="ctr">
              <a:buFontTx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5182307" y="449263"/>
            <a:ext cx="3512430" cy="1893280"/>
          </a:xfrm>
        </p:spPr>
        <p:txBody>
          <a:bodyPr anchor="ctr"/>
          <a:lstStyle>
            <a:lvl1pPr algn="ctr">
              <a:buFontTx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49263" y="449263"/>
            <a:ext cx="4595010" cy="595947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584200" y="587297"/>
            <a:ext cx="4322039" cy="2436658"/>
          </a:xfrm>
        </p:spPr>
        <p:txBody>
          <a:bodyPr lIns="108000" tIns="46800" rIns="108000" bIns="46800" anchor="b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584201" y="3023954"/>
            <a:ext cx="4322038" cy="3246747"/>
          </a:xfrm>
        </p:spPr>
        <p:txBody>
          <a:bodyPr lIns="108000" tIns="46800" rIns="108000" bIns="46800"/>
          <a:lstStyle>
            <a:lvl1pPr marL="0" indent="0">
              <a:buFontTx/>
              <a:buNone/>
              <a:defRPr>
                <a:solidFill>
                  <a:srgbClr val="FEFEFE"/>
                </a:solidFill>
              </a:defRPr>
            </a:lvl1pPr>
            <a:lvl2pPr marL="0" indent="0">
              <a:buFontTx/>
              <a:buNone/>
              <a:defRPr>
                <a:solidFill>
                  <a:srgbClr val="FEFEFE"/>
                </a:solidFill>
              </a:defRPr>
            </a:lvl2pPr>
            <a:lvl3pPr marL="0" indent="0">
              <a:buFontTx/>
              <a:buNone/>
              <a:defRPr>
                <a:solidFill>
                  <a:srgbClr val="FEFEFE"/>
                </a:solidFill>
              </a:defRPr>
            </a:lvl3pPr>
            <a:lvl4pPr marL="0" indent="0">
              <a:buFontTx/>
              <a:buNone/>
              <a:defRPr>
                <a:solidFill>
                  <a:srgbClr val="FEFEFE"/>
                </a:solidFill>
              </a:defRPr>
            </a:lvl4pPr>
            <a:lvl5pPr marL="0" indent="0">
              <a:buFontTx/>
              <a:buNone/>
              <a:defRPr>
                <a:solidFill>
                  <a:srgbClr val="FEFEFE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 Acc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4641017" y="449263"/>
            <a:ext cx="3484940" cy="1566037"/>
          </a:xfrm>
        </p:spPr>
        <p:txBody>
          <a:bodyPr anchor="ctr">
            <a:normAutofit/>
          </a:bodyPr>
          <a:lstStyle>
            <a:lvl1pPr algn="ctr">
              <a:buFontTx/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6"/>
          </p:nvPr>
        </p:nvSpPr>
        <p:spPr>
          <a:xfrm>
            <a:off x="4641016" y="2153333"/>
            <a:ext cx="3486181" cy="4255403"/>
          </a:xfrm>
        </p:spPr>
        <p:txBody>
          <a:bodyPr anchor="ctr">
            <a:normAutofit/>
          </a:bodyPr>
          <a:lstStyle>
            <a:lvl1pPr algn="ctr">
              <a:buFontTx/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263997" y="449263"/>
            <a:ext cx="430741" cy="156603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263997" y="2153334"/>
            <a:ext cx="430741" cy="4255403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49264" y="449263"/>
            <a:ext cx="4053718" cy="595947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587297" y="587297"/>
            <a:ext cx="3777651" cy="2436658"/>
          </a:xfrm>
        </p:spPr>
        <p:txBody>
          <a:bodyPr lIns="108000" tIns="46800" rIns="108000" bIns="46800" anchor="b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8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584201" y="3023955"/>
            <a:ext cx="3780747" cy="3246748"/>
          </a:xfrm>
        </p:spPr>
        <p:txBody>
          <a:bodyPr lIns="108000" tIns="46800" rIns="108000" bIns="46800"/>
          <a:lstStyle>
            <a:lvl1pPr marL="0" indent="0">
              <a:buFontTx/>
              <a:buNone/>
              <a:defRPr>
                <a:solidFill>
                  <a:srgbClr val="FEFEFE"/>
                </a:solidFill>
              </a:defRPr>
            </a:lvl1pPr>
            <a:lvl2pPr marL="0" indent="0">
              <a:buFontTx/>
              <a:buNone/>
              <a:defRPr>
                <a:solidFill>
                  <a:srgbClr val="FEFEFE"/>
                </a:solidFill>
              </a:defRPr>
            </a:lvl2pPr>
            <a:lvl3pPr marL="0" indent="0">
              <a:buFontTx/>
              <a:buNone/>
              <a:defRPr>
                <a:solidFill>
                  <a:srgbClr val="FEFEFE"/>
                </a:solidFill>
              </a:defRPr>
            </a:lvl3pPr>
            <a:lvl4pPr marL="0" indent="0">
              <a:buFontTx/>
              <a:buNone/>
              <a:defRPr>
                <a:solidFill>
                  <a:srgbClr val="FEFEFE"/>
                </a:solidFill>
              </a:defRPr>
            </a:lvl4pPr>
            <a:lvl5pPr marL="0" indent="0">
              <a:buFontTx/>
              <a:buNone/>
              <a:defRPr>
                <a:solidFill>
                  <a:srgbClr val="FEFEFE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Accent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446166" y="449263"/>
            <a:ext cx="5811647" cy="596581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429642" y="449264"/>
            <a:ext cx="265095" cy="189327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429642" y="2480583"/>
            <a:ext cx="265096" cy="1903651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8428256" y="4522269"/>
            <a:ext cx="266482" cy="189280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584200" y="3023954"/>
            <a:ext cx="5535579" cy="3253089"/>
          </a:xfrm>
        </p:spPr>
        <p:txBody>
          <a:bodyPr lIns="109728" rIns="109728" bIns="45720"/>
          <a:lstStyle>
            <a:lvl1pPr marL="0" indent="0">
              <a:buFontTx/>
              <a:buNone/>
              <a:defRPr>
                <a:solidFill>
                  <a:srgbClr val="FEFEFE"/>
                </a:solidFill>
              </a:defRPr>
            </a:lvl1pPr>
            <a:lvl2pPr marL="0" indent="0">
              <a:buFontTx/>
              <a:buNone/>
              <a:defRPr>
                <a:solidFill>
                  <a:srgbClr val="FEFEFE"/>
                </a:solidFill>
              </a:defRPr>
            </a:lvl2pPr>
            <a:lvl3pPr marL="0" indent="0">
              <a:buFontTx/>
              <a:buNone/>
              <a:defRPr>
                <a:solidFill>
                  <a:srgbClr val="FEFEFE"/>
                </a:solidFill>
              </a:defRPr>
            </a:lvl3pPr>
            <a:lvl4pPr marL="0" indent="0">
              <a:buFontTx/>
              <a:buNone/>
              <a:defRPr>
                <a:solidFill>
                  <a:srgbClr val="FEFEFE"/>
                </a:solidFill>
              </a:defRPr>
            </a:lvl4pPr>
            <a:lvl5pPr marL="0" indent="0">
              <a:buFontTx/>
              <a:buNone/>
              <a:defRPr>
                <a:solidFill>
                  <a:srgbClr val="FEFEFE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584199" y="587297"/>
            <a:ext cx="5535580" cy="2436658"/>
          </a:xfrm>
        </p:spPr>
        <p:txBody>
          <a:bodyPr lIns="108000" tIns="46800" rIns="108000" bIns="46800" anchor="b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4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6395847" y="4522269"/>
            <a:ext cx="1894375" cy="1892808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35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395847" y="2480583"/>
            <a:ext cx="1894376" cy="1903651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36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395847" y="449263"/>
            <a:ext cx="1894375" cy="189328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Accent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883091" y="449263"/>
            <a:ext cx="5811647" cy="595947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1652" y="449264"/>
            <a:ext cx="265095" cy="189328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1652" y="2480577"/>
            <a:ext cx="265096" cy="1903658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50266" y="4522269"/>
            <a:ext cx="266482" cy="188646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3021125" y="3023956"/>
            <a:ext cx="5535579" cy="3246746"/>
          </a:xfrm>
        </p:spPr>
        <p:txBody>
          <a:bodyPr lIns="109728" rIns="109728" bIns="45720"/>
          <a:lstStyle>
            <a:lvl1pPr marL="0" indent="0">
              <a:buFontTx/>
              <a:buNone/>
              <a:defRPr>
                <a:solidFill>
                  <a:srgbClr val="FEFEFE"/>
                </a:solidFill>
              </a:defRPr>
            </a:lvl1pPr>
            <a:lvl2pPr marL="0" indent="0">
              <a:buFontTx/>
              <a:buNone/>
              <a:defRPr>
                <a:solidFill>
                  <a:srgbClr val="FEFEFE"/>
                </a:solidFill>
              </a:defRPr>
            </a:lvl2pPr>
            <a:lvl3pPr marL="0" indent="0">
              <a:buFontTx/>
              <a:buNone/>
              <a:defRPr>
                <a:solidFill>
                  <a:srgbClr val="FEFEFE"/>
                </a:solidFill>
              </a:defRPr>
            </a:lvl3pPr>
            <a:lvl4pPr marL="0" indent="0">
              <a:buFontTx/>
              <a:buNone/>
              <a:defRPr>
                <a:solidFill>
                  <a:srgbClr val="FEFEFE"/>
                </a:solidFill>
              </a:defRPr>
            </a:lvl4pPr>
            <a:lvl5pPr marL="0" indent="0">
              <a:buFontTx/>
              <a:buNone/>
              <a:defRPr>
                <a:solidFill>
                  <a:srgbClr val="FEFEFE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3021124" y="587297"/>
            <a:ext cx="5535580" cy="2436658"/>
          </a:xfrm>
        </p:spPr>
        <p:txBody>
          <a:bodyPr lIns="108000" tIns="46800" rIns="108000" bIns="46800" anchor="b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2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850681" y="4522269"/>
            <a:ext cx="1894375" cy="1886467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33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850681" y="2480583"/>
            <a:ext cx="1894376" cy="1903651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34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850681" y="449263"/>
            <a:ext cx="1894375" cy="189328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296" y="2291367"/>
            <a:ext cx="7969407" cy="3979335"/>
          </a:xfrm>
        </p:spPr>
        <p:txBody>
          <a:bodyPr/>
          <a:lstStyle>
            <a:lvl1pPr>
              <a:defRPr b="0" i="0">
                <a:latin typeface="Gill Sans MT" pitchFamily="34" charset="0"/>
                <a:cs typeface="Gill Sans MT" pitchFamily="34" charset="0"/>
              </a:defRPr>
            </a:lvl1pPr>
            <a:lvl2pPr>
              <a:defRPr b="0" i="0">
                <a:latin typeface="Gill Sans MT" pitchFamily="34" charset="0"/>
                <a:cs typeface="Gill Sans MT" pitchFamily="34" charset="0"/>
              </a:defRPr>
            </a:lvl2pPr>
            <a:lvl3pPr>
              <a:defRPr b="0" i="0">
                <a:latin typeface="Gill Sans MT" pitchFamily="34" charset="0"/>
                <a:cs typeface="Gill Sans MT" pitchFamily="34" charset="0"/>
              </a:defRPr>
            </a:lvl3pPr>
            <a:lvl4pPr>
              <a:defRPr b="0" i="0">
                <a:latin typeface="Gill Sans MT" pitchFamily="34" charset="0"/>
                <a:cs typeface="Gill Sans MT" pitchFamily="34" charset="0"/>
              </a:defRPr>
            </a:lvl4pPr>
            <a:lvl5pPr>
              <a:defRPr b="0" i="0">
                <a:latin typeface="Gill Sans MT" pitchFamily="34" charset="0"/>
                <a:cs typeface="Gill Sans M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123176" y="449263"/>
            <a:ext cx="1563624" cy="156603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" y="2153334"/>
            <a:ext cx="8229600" cy="4255403"/>
          </a:xfrm>
          <a:prstGeom prst="rect">
            <a:avLst/>
          </a:prstGeom>
          <a:noFill/>
          <a:ln w="19050" cap="rnd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49263" y="449263"/>
            <a:ext cx="6535879" cy="1566037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587297" y="587297"/>
            <a:ext cx="6259812" cy="12912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2" name="Picture 1" descr="CFP image square.tif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177" y="449264"/>
            <a:ext cx="1571562" cy="15715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Title -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49263" y="5012654"/>
            <a:ext cx="8246710" cy="139608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062" y="5149454"/>
            <a:ext cx="7971877" cy="1121249"/>
          </a:xfrm>
        </p:spPr>
        <p:txBody>
          <a:bodyPr anchor="ctr">
            <a:normAutofit/>
          </a:bodyPr>
          <a:lstStyle>
            <a:lvl1pPr algn="ctr">
              <a:defRPr sz="42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9263" y="449263"/>
            <a:ext cx="8245475" cy="442535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 with Title -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9261" y="447675"/>
            <a:ext cx="4053717" cy="442694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4641019" y="447675"/>
            <a:ext cx="4054953" cy="442694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49263" y="5012654"/>
            <a:ext cx="8245476" cy="139608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6062" y="5150688"/>
            <a:ext cx="7971877" cy="1120015"/>
          </a:xfrm>
        </p:spPr>
        <p:txBody>
          <a:bodyPr anchor="ctr">
            <a:normAutofit/>
          </a:bodyPr>
          <a:lstStyle>
            <a:lvl1pPr algn="ctr">
              <a:defRPr sz="4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with Title -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Picture Placeholder 2"/>
          <p:cNvSpPr>
            <a:spLocks noGrp="1"/>
          </p:cNvSpPr>
          <p:nvPr>
            <p:ph type="pic" idx="14"/>
          </p:nvPr>
        </p:nvSpPr>
        <p:spPr>
          <a:xfrm>
            <a:off x="449263" y="449264"/>
            <a:ext cx="2660904" cy="44253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48029" y="5012654"/>
            <a:ext cx="8246710" cy="139608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icture Placeholder 2"/>
          <p:cNvSpPr>
            <a:spLocks noGrp="1"/>
          </p:cNvSpPr>
          <p:nvPr>
            <p:ph type="pic" idx="15"/>
          </p:nvPr>
        </p:nvSpPr>
        <p:spPr>
          <a:xfrm>
            <a:off x="6035069" y="449263"/>
            <a:ext cx="2660904" cy="44253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25" name="Picture Placeholder 2"/>
          <p:cNvSpPr>
            <a:spLocks noGrp="1"/>
          </p:cNvSpPr>
          <p:nvPr>
            <p:ph type="pic" idx="16"/>
          </p:nvPr>
        </p:nvSpPr>
        <p:spPr>
          <a:xfrm>
            <a:off x="3248201" y="449263"/>
            <a:ext cx="2648834" cy="44253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86062" y="5150688"/>
            <a:ext cx="7971877" cy="1120015"/>
          </a:xfrm>
        </p:spPr>
        <p:txBody>
          <a:bodyPr anchor="ctr">
            <a:normAutofit/>
          </a:bodyPr>
          <a:lstStyle>
            <a:lvl1pPr algn="ctr">
              <a:defRPr sz="4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- 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49264" y="450849"/>
            <a:ext cx="7677934" cy="5957888"/>
          </a:xfrm>
        </p:spPr>
        <p:txBody>
          <a:bodyPr anchor="ctr">
            <a:normAutofit/>
          </a:bodyPr>
          <a:lstStyle>
            <a:lvl1pPr algn="ctr">
              <a:buFontTx/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263997" y="449263"/>
            <a:ext cx="430741" cy="156603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263997" y="2153334"/>
            <a:ext cx="430741" cy="4255403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ver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9263" y="449263"/>
            <a:ext cx="8245475" cy="29116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87297" y="587297"/>
            <a:ext cx="7969407" cy="263553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49263" y="3498897"/>
            <a:ext cx="8245475" cy="2909840"/>
          </a:xfrm>
        </p:spPr>
        <p:txBody>
          <a:bodyPr anchor="ctr">
            <a:normAutofit/>
          </a:bodyPr>
          <a:lstStyle>
            <a:lvl1pPr algn="ctr">
              <a:buFontTx/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 with 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451070" y="449263"/>
            <a:ext cx="2243668" cy="5959474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49263" y="449263"/>
            <a:ext cx="2243667" cy="5959474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30971" y="449263"/>
            <a:ext cx="3482058" cy="595947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963333" y="587297"/>
            <a:ext cx="3212896" cy="5683406"/>
          </a:xfrm>
          <a:ln>
            <a:noFill/>
          </a:ln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with 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830971" y="449263"/>
            <a:ext cx="3482058" cy="595947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451063" y="449263"/>
            <a:ext cx="2243675" cy="29116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49263" y="449263"/>
            <a:ext cx="2243667" cy="5959473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6451063" y="3498897"/>
            <a:ext cx="2243675" cy="290984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963333" y="587297"/>
            <a:ext cx="3212896" cy="5683406"/>
          </a:xfrm>
          <a:ln>
            <a:noFill/>
          </a:ln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 with 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830971" y="449263"/>
            <a:ext cx="3482058" cy="595947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963333" y="587297"/>
            <a:ext cx="3212896" cy="5683406"/>
          </a:xfrm>
          <a:ln>
            <a:noFill/>
          </a:ln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451063" y="449263"/>
            <a:ext cx="2243675" cy="29116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49263" y="449263"/>
            <a:ext cx="2243667" cy="29116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6451063" y="3498897"/>
            <a:ext cx="2243675" cy="290984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21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449264" y="3498897"/>
            <a:ext cx="2243666" cy="290984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osa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49263" y="2482200"/>
            <a:ext cx="1965782" cy="189280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545176" y="449263"/>
            <a:ext cx="1959874" cy="1892012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742982" y="4515929"/>
            <a:ext cx="1951756" cy="1892808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742982" y="449263"/>
            <a:ext cx="1951756" cy="189328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Picture Placeholder 21"/>
          <p:cNvSpPr>
            <a:spLocks noGrp="1"/>
          </p:cNvSpPr>
          <p:nvPr>
            <p:ph type="pic" sz="quarter" idx="13"/>
          </p:nvPr>
        </p:nvSpPr>
        <p:spPr>
          <a:xfrm>
            <a:off x="449263" y="449264"/>
            <a:ext cx="1965782" cy="1893279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34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2545176" y="2482199"/>
            <a:ext cx="1959874" cy="3926537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35" name="Picture Placeholder 21"/>
          <p:cNvSpPr>
            <a:spLocks noGrp="1"/>
          </p:cNvSpPr>
          <p:nvPr>
            <p:ph type="pic" sz="quarter" idx="15"/>
          </p:nvPr>
        </p:nvSpPr>
        <p:spPr>
          <a:xfrm>
            <a:off x="4647758" y="4515928"/>
            <a:ext cx="1954800" cy="1892809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36" name="Picture Placeholder 21"/>
          <p:cNvSpPr>
            <a:spLocks noGrp="1"/>
          </p:cNvSpPr>
          <p:nvPr>
            <p:ph type="pic" sz="quarter" idx="16"/>
          </p:nvPr>
        </p:nvSpPr>
        <p:spPr>
          <a:xfrm>
            <a:off x="4647758" y="449264"/>
            <a:ext cx="1954800" cy="3925744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37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6742982" y="2482200"/>
            <a:ext cx="1951756" cy="1892808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49263" y="4515929"/>
            <a:ext cx="1965782" cy="1892807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osaic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449263" y="4513041"/>
            <a:ext cx="8245476" cy="189569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49262" y="2482200"/>
            <a:ext cx="1962953" cy="189280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643084" y="2482200"/>
            <a:ext cx="1961864" cy="189280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550250" y="449263"/>
            <a:ext cx="1954800" cy="1892012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742982" y="449263"/>
            <a:ext cx="1951756" cy="189328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Picture Placeholder 21"/>
          <p:cNvSpPr>
            <a:spLocks noGrp="1"/>
          </p:cNvSpPr>
          <p:nvPr>
            <p:ph type="pic" sz="quarter" idx="13"/>
          </p:nvPr>
        </p:nvSpPr>
        <p:spPr>
          <a:xfrm>
            <a:off x="449262" y="449263"/>
            <a:ext cx="1962953" cy="1892012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0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2550250" y="2482200"/>
            <a:ext cx="1949726" cy="1892808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2" name="Picture Placeholder 21"/>
          <p:cNvSpPr>
            <a:spLocks noGrp="1"/>
          </p:cNvSpPr>
          <p:nvPr>
            <p:ph type="pic" sz="quarter" idx="16"/>
          </p:nvPr>
        </p:nvSpPr>
        <p:spPr>
          <a:xfrm>
            <a:off x="4643084" y="449263"/>
            <a:ext cx="1961864" cy="1892012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3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6742982" y="2482200"/>
            <a:ext cx="1951756" cy="1892808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6" name="Title 1"/>
          <p:cNvSpPr>
            <a:spLocks noGrp="1"/>
          </p:cNvSpPr>
          <p:nvPr>
            <p:ph type="title"/>
          </p:nvPr>
        </p:nvSpPr>
        <p:spPr>
          <a:xfrm>
            <a:off x="587297" y="4651075"/>
            <a:ext cx="7962703" cy="1619628"/>
          </a:xfrm>
          <a:noFill/>
        </p:spPr>
        <p:txBody>
          <a:bodyPr anchor="ctr">
            <a:normAutofit/>
          </a:bodyPr>
          <a:lstStyle>
            <a:lvl1pPr algn="ctr">
              <a:defRPr sz="4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49263" y="449263"/>
            <a:ext cx="7676693" cy="59594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8173" y="4784616"/>
            <a:ext cx="7389749" cy="1486087"/>
          </a:xfrm>
          <a:noFill/>
        </p:spPr>
        <p:txBody>
          <a:bodyPr lIns="108000" tIns="140400" rIns="108000" bIns="140400">
            <a:normAutofit/>
          </a:bodyPr>
          <a:lstStyle>
            <a:lvl1pPr marL="0" indent="0" algn="l">
              <a:buNone/>
              <a:defRPr sz="2000">
                <a:solidFill>
                  <a:srgbClr val="FEFEF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98173" y="3326503"/>
            <a:ext cx="7389749" cy="1458114"/>
          </a:xfrm>
        </p:spPr>
        <p:txBody>
          <a:bodyPr lIns="108000" rIns="108000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263997" y="449263"/>
            <a:ext cx="430742" cy="156603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263991" y="2153334"/>
            <a:ext cx="430748" cy="4255403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osaic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647758" y="2480577"/>
            <a:ext cx="1957190" cy="189443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742982" y="4513041"/>
            <a:ext cx="1954800" cy="1895695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742982" y="449263"/>
            <a:ext cx="1954800" cy="189328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Picture Placeholder 21"/>
          <p:cNvSpPr>
            <a:spLocks noGrp="1"/>
          </p:cNvSpPr>
          <p:nvPr>
            <p:ph type="pic" sz="quarter" idx="15"/>
          </p:nvPr>
        </p:nvSpPr>
        <p:spPr>
          <a:xfrm>
            <a:off x="4647758" y="4513041"/>
            <a:ext cx="1954800" cy="189569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39" name="Picture Placeholder 21"/>
          <p:cNvSpPr>
            <a:spLocks noGrp="1"/>
          </p:cNvSpPr>
          <p:nvPr>
            <p:ph type="pic" sz="quarter" idx="16"/>
          </p:nvPr>
        </p:nvSpPr>
        <p:spPr>
          <a:xfrm>
            <a:off x="4647758" y="449263"/>
            <a:ext cx="1954800" cy="1892012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0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6742982" y="2480577"/>
            <a:ext cx="1954800" cy="1894431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49264" y="449263"/>
            <a:ext cx="4050712" cy="595947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586061" y="3023954"/>
            <a:ext cx="3775881" cy="3246747"/>
          </a:xfrm>
        </p:spPr>
        <p:txBody>
          <a:bodyPr lIns="108000" tIns="46800" rIns="108000" bIns="46800"/>
          <a:lstStyle>
            <a:lvl1pPr marL="0" indent="0">
              <a:buFontTx/>
              <a:buNone/>
              <a:defRPr>
                <a:solidFill>
                  <a:srgbClr val="FEFEFE"/>
                </a:solidFill>
              </a:defRPr>
            </a:lvl1pPr>
            <a:lvl2pPr marL="0" indent="0">
              <a:buFontTx/>
              <a:buNone/>
              <a:defRPr>
                <a:solidFill>
                  <a:srgbClr val="FEFEFE"/>
                </a:solidFill>
              </a:defRPr>
            </a:lvl2pPr>
            <a:lvl3pPr marL="0" indent="0">
              <a:buFontTx/>
              <a:buNone/>
              <a:defRPr>
                <a:solidFill>
                  <a:srgbClr val="FEFEFE"/>
                </a:solidFill>
              </a:defRPr>
            </a:lvl3pPr>
            <a:lvl4pPr marL="0" indent="0">
              <a:buFontTx/>
              <a:buNone/>
              <a:defRPr>
                <a:solidFill>
                  <a:srgbClr val="FEFEFE"/>
                </a:solidFill>
              </a:defRPr>
            </a:lvl4pPr>
            <a:lvl5pPr marL="0" indent="0">
              <a:buFontTx/>
              <a:buNone/>
              <a:defRPr>
                <a:solidFill>
                  <a:srgbClr val="FEFEFE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7298" y="587297"/>
            <a:ext cx="3774644" cy="2436658"/>
          </a:xfrm>
        </p:spPr>
        <p:txBody>
          <a:bodyPr lIns="108000" tIns="46800" rIns="108000" bIns="46800" anchor="b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6035069" y="2475413"/>
            <a:ext cx="2660904" cy="393332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253699" y="2475412"/>
            <a:ext cx="2641165" cy="3933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49263" y="2475413"/>
            <a:ext cx="2660904" cy="393332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587297" y="2613447"/>
            <a:ext cx="2384836" cy="3641753"/>
          </a:xfrm>
          <a:noFill/>
          <a:ln>
            <a:noFill/>
          </a:ln>
        </p:spPr>
        <p:txBody>
          <a:bodyPr lIns="108000" tIns="46800" rIns="108000" bIns="46800"/>
          <a:lstStyle>
            <a:lvl1pPr marL="0" indent="0">
              <a:buFontTx/>
              <a:buNone/>
              <a:defRPr sz="1600" b="0">
                <a:solidFill>
                  <a:schemeClr val="accent1">
                    <a:lumMod val="75000"/>
                  </a:schemeClr>
                </a:solidFill>
              </a:defRPr>
            </a:lvl1pPr>
            <a:lvl2pPr marL="0" indent="0">
              <a:buFontTx/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2pPr>
            <a:lvl3pPr marL="0" indent="0">
              <a:buFontTx/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3pPr>
            <a:lvl4pPr marL="0" indent="0">
              <a:buFontTx/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4pPr>
            <a:lvl5pPr marL="0" indent="0">
              <a:buFontTx/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3391733" y="2613447"/>
            <a:ext cx="2367268" cy="3657256"/>
          </a:xfrm>
          <a:noFill/>
          <a:ln>
            <a:noFill/>
          </a:ln>
        </p:spPr>
        <p:txBody>
          <a:bodyPr lIns="108000" tIns="46800" rIns="108000" bIns="46800"/>
          <a:lstStyle>
            <a:lvl1pPr marL="0" indent="0">
              <a:buFontTx/>
              <a:buNone/>
              <a:defRPr sz="1600" b="0">
                <a:solidFill>
                  <a:srgbClr val="FEFEFE"/>
                </a:solidFill>
              </a:defRPr>
            </a:lvl1pPr>
            <a:lvl2pPr marL="0" indent="0">
              <a:buFontTx/>
              <a:buNone/>
              <a:defRPr sz="1400">
                <a:solidFill>
                  <a:srgbClr val="FEFEFE"/>
                </a:solidFill>
              </a:defRPr>
            </a:lvl2pPr>
            <a:lvl3pPr marL="0" indent="0">
              <a:buFontTx/>
              <a:buNone/>
              <a:defRPr sz="1400">
                <a:solidFill>
                  <a:srgbClr val="FEFEFE"/>
                </a:solidFill>
              </a:defRPr>
            </a:lvl3pPr>
            <a:lvl4pPr marL="0" indent="0">
              <a:buFontTx/>
              <a:buNone/>
              <a:defRPr sz="1400">
                <a:solidFill>
                  <a:srgbClr val="FEFEFE"/>
                </a:solidFill>
              </a:defRPr>
            </a:lvl4pPr>
            <a:lvl5pPr marL="0" indent="0">
              <a:buFontTx/>
              <a:buNone/>
              <a:defRPr sz="1400">
                <a:solidFill>
                  <a:srgbClr val="FEFEFE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6173103" y="2613447"/>
            <a:ext cx="2384836" cy="3657255"/>
          </a:xfrm>
          <a:noFill/>
          <a:ln>
            <a:noFill/>
          </a:ln>
        </p:spPr>
        <p:txBody>
          <a:bodyPr lIns="108000" tIns="46800" rIns="108000" bIns="46800"/>
          <a:lstStyle>
            <a:lvl1pPr marL="0" indent="0">
              <a:buFontTx/>
              <a:buNone/>
              <a:defRPr sz="1600" b="0">
                <a:solidFill>
                  <a:schemeClr val="accent1">
                    <a:lumMod val="75000"/>
                  </a:schemeClr>
                </a:solidFill>
              </a:defRPr>
            </a:lvl1pPr>
            <a:lvl2pPr marL="0" indent="0">
              <a:buFontTx/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2pPr>
            <a:lvl3pPr marL="0" indent="0">
              <a:buFontTx/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3pPr>
            <a:lvl4pPr marL="0" indent="0">
              <a:buFontTx/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4pPr>
            <a:lvl5pPr marL="0" indent="0">
              <a:buFontTx/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Picture Placeholder 2"/>
          <p:cNvSpPr>
            <a:spLocks noGrp="1"/>
          </p:cNvSpPr>
          <p:nvPr>
            <p:ph type="pic" idx="14"/>
          </p:nvPr>
        </p:nvSpPr>
        <p:spPr>
          <a:xfrm>
            <a:off x="449263" y="449264"/>
            <a:ext cx="2660904" cy="188811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28" name="Picture Placeholder 2"/>
          <p:cNvSpPr>
            <a:spLocks noGrp="1"/>
          </p:cNvSpPr>
          <p:nvPr>
            <p:ph type="pic" idx="15"/>
          </p:nvPr>
        </p:nvSpPr>
        <p:spPr>
          <a:xfrm>
            <a:off x="6035069" y="449263"/>
            <a:ext cx="2660904" cy="188811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29" name="Picture Placeholder 2"/>
          <p:cNvSpPr>
            <a:spLocks noGrp="1"/>
          </p:cNvSpPr>
          <p:nvPr>
            <p:ph type="pic" idx="19"/>
          </p:nvPr>
        </p:nvSpPr>
        <p:spPr>
          <a:xfrm>
            <a:off x="3248201" y="449263"/>
            <a:ext cx="2648834" cy="188811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7297" y="2291367"/>
            <a:ext cx="7969407" cy="3979336"/>
          </a:xfrm>
        </p:spPr>
        <p:txBody>
          <a:bodyPr vert="eaVert"/>
          <a:lstStyle>
            <a:lvl1pPr>
              <a:buFont typeface="Wingdings 3" pitchFamily="18" charset="2"/>
              <a:buChar char=""/>
              <a:defRPr/>
            </a:lvl1pPr>
            <a:lvl2pPr>
              <a:buFont typeface="Wingdings 3" pitchFamily="18" charset="2"/>
              <a:buChar char=""/>
              <a:defRPr/>
            </a:lvl2pPr>
            <a:lvl3pPr>
              <a:buFont typeface="Wingdings 3" pitchFamily="18" charset="2"/>
              <a:buChar char=""/>
              <a:defRPr/>
            </a:lvl3pPr>
            <a:lvl4pPr>
              <a:buFont typeface="Wingdings 3" pitchFamily="18" charset="2"/>
              <a:buChar char=""/>
              <a:defRPr/>
            </a:lvl4pPr>
            <a:lvl5pPr>
              <a:buFont typeface="Wingdings 3" pitchFamily="18" charset="2"/>
              <a:buChar char="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9263" y="2153334"/>
            <a:ext cx="8245475" cy="4255403"/>
          </a:xfrm>
          <a:prstGeom prst="rect">
            <a:avLst/>
          </a:prstGeom>
          <a:noFill/>
          <a:ln w="19050" cap="rnd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123175" y="449263"/>
            <a:ext cx="1571563" cy="156603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9262" y="449263"/>
            <a:ext cx="6535879" cy="1566037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7296" y="587297"/>
            <a:ext cx="6259812" cy="12912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123176" y="447675"/>
            <a:ext cx="1571562" cy="5961062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1210" y="584476"/>
            <a:ext cx="1295494" cy="5689586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7297" y="587296"/>
            <a:ext cx="6259811" cy="5686766"/>
          </a:xfrm>
        </p:spPr>
        <p:txBody>
          <a:bodyPr vert="eaVert"/>
          <a:lstStyle>
            <a:lvl1pPr>
              <a:buFont typeface="Wingdings 3" pitchFamily="18" charset="2"/>
              <a:buChar char=""/>
              <a:defRPr/>
            </a:lvl1pPr>
            <a:lvl2pPr>
              <a:buFont typeface="Wingdings 3" pitchFamily="18" charset="2"/>
              <a:buChar char=""/>
              <a:defRPr/>
            </a:lvl2pPr>
            <a:lvl3pPr>
              <a:buFont typeface="Wingdings 3" pitchFamily="18" charset="2"/>
              <a:buChar char=""/>
              <a:defRPr/>
            </a:lvl3pPr>
            <a:lvl4pPr>
              <a:buFont typeface="Wingdings 3" pitchFamily="18" charset="2"/>
              <a:buChar char=""/>
              <a:defRPr/>
            </a:lvl4pPr>
            <a:lvl5pPr>
              <a:buFont typeface="Wingdings 3" pitchFamily="18" charset="2"/>
              <a:buChar char="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9263" y="449263"/>
            <a:ext cx="6535879" cy="5959473"/>
          </a:xfrm>
          <a:prstGeom prst="rect">
            <a:avLst/>
          </a:prstGeom>
          <a:noFill/>
          <a:ln w="19050" cap="rnd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49340" y="449263"/>
            <a:ext cx="6535802" cy="1566037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373" y="587297"/>
            <a:ext cx="6259735" cy="12912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7374" y="2291375"/>
            <a:ext cx="3914413" cy="397932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9822" y="2291375"/>
            <a:ext cx="3916803" cy="397932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123176" y="449263"/>
            <a:ext cx="1571561" cy="156603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9263" y="2153341"/>
            <a:ext cx="8245397" cy="4255396"/>
          </a:xfrm>
          <a:prstGeom prst="rect">
            <a:avLst/>
          </a:prstGeom>
          <a:noFill/>
          <a:ln w="19050" cap="rnd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FP image square.tif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5823" y="449263"/>
            <a:ext cx="1596599" cy="15965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7376" y="2291375"/>
            <a:ext cx="3915604" cy="626450"/>
          </a:xfrm>
          <a:noFill/>
        </p:spPr>
        <p:txBody>
          <a:bodyPr anchor="b">
            <a:normAutofit/>
          </a:bodyPr>
          <a:lstStyle>
            <a:lvl1pPr marL="0" indent="0" algn="ctr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7376" y="3055859"/>
            <a:ext cx="3914411" cy="321484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021" y="2291375"/>
            <a:ext cx="3917460" cy="626450"/>
          </a:xfrm>
          <a:noFill/>
        </p:spPr>
        <p:txBody>
          <a:bodyPr anchor="b">
            <a:normAutofit/>
          </a:bodyPr>
          <a:lstStyle>
            <a:lvl1pPr marL="0" indent="0" algn="ctr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021" y="3055859"/>
            <a:ext cx="3915604" cy="321484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23177" y="449263"/>
            <a:ext cx="1571562" cy="156603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9264" y="2153334"/>
            <a:ext cx="8245396" cy="4255403"/>
          </a:xfrm>
          <a:prstGeom prst="rect">
            <a:avLst/>
          </a:prstGeom>
          <a:noFill/>
          <a:ln w="19050" cap="rnd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49263" y="449263"/>
            <a:ext cx="6535879" cy="1566037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587376" y="587296"/>
            <a:ext cx="6259732" cy="12912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123175" y="449263"/>
            <a:ext cx="1571563" cy="156603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49263" y="2153334"/>
            <a:ext cx="8245476" cy="4255403"/>
          </a:xfrm>
          <a:prstGeom prst="rect">
            <a:avLst/>
          </a:prstGeom>
          <a:noFill/>
          <a:ln w="19050" cap="rnd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9263" y="449263"/>
            <a:ext cx="6535879" cy="1566037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87297" y="587297"/>
            <a:ext cx="6259811" cy="12912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263997" y="449263"/>
            <a:ext cx="430742" cy="156603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9264" y="449263"/>
            <a:ext cx="7676692" cy="5959474"/>
          </a:xfrm>
          <a:prstGeom prst="rect">
            <a:avLst/>
          </a:prstGeom>
          <a:noFill/>
          <a:ln w="19050" cap="rnd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263991" y="2153334"/>
            <a:ext cx="430748" cy="4255403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49263" y="449263"/>
            <a:ext cx="4053719" cy="595947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9050" y="595240"/>
            <a:ext cx="3769709" cy="5675462"/>
          </a:xfrm>
        </p:spPr>
        <p:txBody>
          <a:bodyPr anchor="ctr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7297" y="3161988"/>
            <a:ext cx="3777651" cy="3108714"/>
          </a:xfrm>
          <a:noFill/>
        </p:spPr>
        <p:txBody>
          <a:bodyPr lIns="108000" tIns="46800" rIns="108000">
            <a:normAutofit/>
          </a:bodyPr>
          <a:lstStyle>
            <a:lvl1pPr marL="0" indent="0">
              <a:buNone/>
              <a:defRPr sz="2400">
                <a:solidFill>
                  <a:srgbClr val="FEFEFE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1016" y="457199"/>
            <a:ext cx="4053722" cy="5951537"/>
          </a:xfrm>
          <a:prstGeom prst="rect">
            <a:avLst/>
          </a:prstGeom>
          <a:noFill/>
          <a:ln w="19050" cap="rnd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297" y="595240"/>
            <a:ext cx="3777651" cy="2566749"/>
          </a:xfrm>
        </p:spPr>
        <p:txBody>
          <a:bodyPr bIns="93600" anchor="b">
            <a:normAutofit/>
          </a:bodyPr>
          <a:lstStyle>
            <a:lvl1pPr algn="l">
              <a:defRPr sz="4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49263" y="5012654"/>
            <a:ext cx="8245475" cy="139608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297" y="5149454"/>
            <a:ext cx="7969407" cy="429938"/>
          </a:xfrm>
        </p:spPr>
        <p:txBody>
          <a:bodyPr bIns="46800"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9263" y="449263"/>
            <a:ext cx="8245475" cy="44253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7297" y="5588001"/>
            <a:ext cx="7969407" cy="682702"/>
          </a:xfrm>
          <a:noFill/>
        </p:spPr>
        <p:txBody>
          <a:bodyPr lIns="108000" tIns="46800" rIns="108000" bIns="46800">
            <a:normAutofit/>
          </a:bodyPr>
          <a:lstStyle>
            <a:lvl1pPr marL="0" indent="0">
              <a:buNone/>
              <a:defRPr sz="1600">
                <a:solidFill>
                  <a:srgbClr val="FEFEFE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30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31.xml"/><Relationship Id="rId32" Type="http://schemas.openxmlformats.org/officeDocument/2006/relationships/slideLayout" Target="../slideLayouts/slideLayout32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3" Type="http://schemas.openxmlformats.org/officeDocument/2006/relationships/slideLayout" Target="../slideLayouts/slideLayout33.xml"/><Relationship Id="rId34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00" y="594000"/>
            <a:ext cx="7964480" cy="1284500"/>
          </a:xfrm>
          <a:prstGeom prst="rect">
            <a:avLst/>
          </a:prstGeom>
          <a:noFill/>
        </p:spPr>
        <p:txBody>
          <a:bodyPr vert="horz" lIns="108000" tIns="46800" rIns="108000" bIns="4680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173" y="2278063"/>
            <a:ext cx="7960307" cy="3967162"/>
          </a:xfrm>
          <a:prstGeom prst="rect">
            <a:avLst/>
          </a:prstGeom>
          <a:ln w="19050" cmpd="sng">
            <a:noFill/>
          </a:ln>
        </p:spPr>
        <p:txBody>
          <a:bodyPr vert="horz" lIns="108000" tIns="46800" rIns="108000" bIns="4680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9263" y="6533620"/>
            <a:ext cx="2141537" cy="3243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10/23/13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533620"/>
            <a:ext cx="3962400" cy="3243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Sollins MIT CSAIL, Trust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33620"/>
            <a:ext cx="2141538" cy="3243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C861C-B66E-6041-A4AE-103DBC0B715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50" r:id="rId2"/>
    <p:sldLayoutId id="2147483715" r:id="rId3"/>
    <p:sldLayoutId id="2147483652" r:id="rId4"/>
    <p:sldLayoutId id="2147483716" r:id="rId5"/>
    <p:sldLayoutId id="2147483654" r:id="rId6"/>
    <p:sldLayoutId id="2147483655" r:id="rId7"/>
    <p:sldLayoutId id="2147483656" r:id="rId8"/>
    <p:sldLayoutId id="2147483657" r:id="rId9"/>
    <p:sldLayoutId id="2147483713" r:id="rId10"/>
    <p:sldLayoutId id="2147483662" r:id="rId11"/>
    <p:sldLayoutId id="2147483672" r:id="rId12"/>
    <p:sldLayoutId id="2147483673" r:id="rId13"/>
    <p:sldLayoutId id="2147483674" r:id="rId14"/>
    <p:sldLayoutId id="2147483676" r:id="rId15"/>
    <p:sldLayoutId id="2147483677" r:id="rId16"/>
    <p:sldLayoutId id="2147483678" r:id="rId17"/>
    <p:sldLayoutId id="2147483679" r:id="rId18"/>
    <p:sldLayoutId id="2147483714" r:id="rId19"/>
    <p:sldLayoutId id="2147483681" r:id="rId20"/>
    <p:sldLayoutId id="2147483682" r:id="rId21"/>
    <p:sldLayoutId id="2147483683" r:id="rId22"/>
    <p:sldLayoutId id="2147483684" r:id="rId23"/>
    <p:sldLayoutId id="2147483686" r:id="rId24"/>
    <p:sldLayoutId id="2147483663" r:id="rId25"/>
    <p:sldLayoutId id="2147483688" r:id="rId26"/>
    <p:sldLayoutId id="2147483689" r:id="rId27"/>
    <p:sldLayoutId id="2147483708" r:id="rId28"/>
    <p:sldLayoutId id="2147483709" r:id="rId29"/>
    <p:sldLayoutId id="2147483711" r:id="rId30"/>
    <p:sldLayoutId id="2147483699" r:id="rId31"/>
    <p:sldLayoutId id="2147483658" r:id="rId32"/>
    <p:sldLayoutId id="2147483659" r:id="rId3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rgbClr val="FEFEFE"/>
          </a:solidFill>
          <a:latin typeface="Gill Sans MT" pitchFamily="34" charset="0"/>
          <a:ea typeface="+mj-ea"/>
          <a:cs typeface="Gill Sans MT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Lucida Grande"/>
        <a:buChar char="►"/>
        <a:defRPr sz="2400" b="0" i="0" kern="1200">
          <a:solidFill>
            <a:schemeClr val="tx2"/>
          </a:solidFill>
          <a:latin typeface="Gill Sans MT" pitchFamily="34" charset="0"/>
          <a:ea typeface="+mn-ea"/>
          <a:cs typeface="Gill Sans MT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80000"/>
        <a:buFont typeface="Lucida Grande"/>
        <a:buChar char="►"/>
        <a:defRPr sz="2000" b="0" i="0" kern="1200">
          <a:solidFill>
            <a:schemeClr val="tx2"/>
          </a:solidFill>
          <a:latin typeface="Gill Sans MT" pitchFamily="34" charset="0"/>
          <a:ea typeface="+mn-ea"/>
          <a:cs typeface="Gill Sans MT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Lucida Grande"/>
        <a:buChar char="►"/>
        <a:defRPr sz="1800" b="0" i="0" kern="1200">
          <a:solidFill>
            <a:schemeClr val="tx2"/>
          </a:solidFill>
          <a:latin typeface="Gill Sans MT" pitchFamily="34" charset="0"/>
          <a:ea typeface="+mn-ea"/>
          <a:cs typeface="Gill Sans MT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80000"/>
        <a:buFont typeface="Lucida Grande"/>
        <a:buChar char="►"/>
        <a:defRPr sz="1600" b="0" i="0" kern="1200">
          <a:solidFill>
            <a:schemeClr val="tx2"/>
          </a:solidFill>
          <a:latin typeface="Gill Sans MT" pitchFamily="34" charset="0"/>
          <a:ea typeface="+mn-ea"/>
          <a:cs typeface="Gill Sans MT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Lucida Grande"/>
        <a:buChar char="►"/>
        <a:defRPr sz="1400" b="0" i="0" kern="1200">
          <a:solidFill>
            <a:schemeClr val="tx2"/>
          </a:solidFill>
          <a:latin typeface="Gill Sans MT" pitchFamily="34" charset="0"/>
          <a:ea typeface="+mn-ea"/>
          <a:cs typeface="Gill Sans MT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nklym@csail.mit.edu" TargetMode="External"/><Relationship Id="rId3" Type="http://schemas.openxmlformats.org/officeDocument/2006/relationships/hyperlink" Target="http://cfp.mit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if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4" Type="http://schemas.openxmlformats.org/officeDocument/2006/relationships/image" Target="../media/image7.tiff"/><Relationship Id="rId5" Type="http://schemas.openxmlformats.org/officeDocument/2006/relationships/image" Target="../media/image8.tiff"/><Relationship Id="rId6" Type="http://schemas.openxmlformats.org/officeDocument/2006/relationships/image" Target="../media/image9.tiff"/><Relationship Id="rId7" Type="http://schemas.openxmlformats.org/officeDocument/2006/relationships/image" Target="../media/image10.tiff"/><Relationship Id="rId8" Type="http://schemas.openxmlformats.org/officeDocument/2006/relationships/image" Target="../media/image11.png"/><Relationship Id="rId9" Type="http://schemas.openxmlformats.org/officeDocument/2006/relationships/image" Target="../media/image12.jpg"/><Relationship Id="rId10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Karen Sollins</a:t>
            </a:r>
          </a:p>
          <a:p>
            <a:r>
              <a:rPr lang="en-US" dirty="0" smtClean="0"/>
              <a:t>MIT Communications Futures Program</a:t>
            </a:r>
          </a:p>
          <a:p>
            <a:r>
              <a:rPr lang="en-US" dirty="0" smtClean="0"/>
              <a:t>October 24, 2013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Trust: </a:t>
            </a:r>
            <a:r>
              <a:rPr lang="en-US" dirty="0" err="1" smtClean="0"/>
              <a:t>trustmarks</a:t>
            </a:r>
            <a:r>
              <a:rPr lang="en-US" dirty="0" smtClean="0"/>
              <a:t>, concepts, frameworks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058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Performing an action vs. providing information</a:t>
            </a:r>
          </a:p>
          <a:p>
            <a:r>
              <a:rPr lang="en-US" dirty="0" smtClean="0"/>
              <a:t>Trust is networked:</a:t>
            </a:r>
          </a:p>
          <a:p>
            <a:pPr lvl="1"/>
            <a:r>
              <a:rPr lang="en-US" dirty="0" smtClean="0"/>
              <a:t>People to people</a:t>
            </a:r>
          </a:p>
          <a:p>
            <a:pPr lvl="1"/>
            <a:r>
              <a:rPr lang="en-US" dirty="0" smtClean="0"/>
              <a:t>People to systems</a:t>
            </a:r>
          </a:p>
          <a:p>
            <a:pPr lvl="1"/>
            <a:r>
              <a:rPr lang="en-US" dirty="0" smtClean="0"/>
              <a:t>Systems to people</a:t>
            </a:r>
          </a:p>
          <a:p>
            <a:pPr lvl="1"/>
            <a:r>
              <a:rPr lang="en-US" dirty="0" smtClean="0"/>
              <a:t>Composite of these</a:t>
            </a:r>
          </a:p>
          <a:p>
            <a:r>
              <a:rPr lang="en-US" dirty="0" smtClean="0"/>
              <a:t>Relationship: The </a:t>
            </a:r>
            <a:r>
              <a:rPr lang="en-US" dirty="0" err="1" smtClean="0"/>
              <a:t>trustor’s</a:t>
            </a:r>
            <a:r>
              <a:rPr lang="en-US" dirty="0" smtClean="0"/>
              <a:t> willingness to be </a:t>
            </a:r>
            <a:r>
              <a:rPr lang="en-US" u="sng" dirty="0" smtClean="0"/>
              <a:t>vulnerable</a:t>
            </a:r>
            <a:r>
              <a:rPr lang="en-US" dirty="0" smtClean="0"/>
              <a:t> to the trustee under conditions of </a:t>
            </a:r>
            <a:r>
              <a:rPr lang="en-US" u="sng" dirty="0" smtClean="0"/>
              <a:t>risk</a:t>
            </a:r>
            <a:r>
              <a:rPr lang="en-US" dirty="0" smtClean="0"/>
              <a:t> and </a:t>
            </a:r>
            <a:r>
              <a:rPr lang="en-US" u="sng" dirty="0" smtClean="0"/>
              <a:t>interdependence</a:t>
            </a:r>
          </a:p>
          <a:p>
            <a:pPr lvl="1"/>
            <a:r>
              <a:rPr lang="en-US" dirty="0" smtClean="0"/>
              <a:t>A belief</a:t>
            </a:r>
          </a:p>
          <a:p>
            <a:pPr lvl="1"/>
            <a:r>
              <a:rPr lang="en-US" dirty="0" smtClean="0"/>
              <a:t>A social lubricant</a:t>
            </a:r>
          </a:p>
          <a:p>
            <a:pPr lvl="1"/>
            <a:r>
              <a:rPr lang="en-US" dirty="0" smtClean="0"/>
              <a:t>Dependent on context</a:t>
            </a:r>
          </a:p>
          <a:p>
            <a:pPr lvl="1"/>
            <a:r>
              <a:rPr lang="en-US" dirty="0" smtClean="0"/>
              <a:t>Literature identifies three axes: competence, integrity/trustworthiness, benevolence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we mean by trust?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Sibel</a:t>
            </a:r>
            <a:r>
              <a:rPr lang="en-US" dirty="0" smtClean="0"/>
              <a:t> </a:t>
            </a:r>
            <a:r>
              <a:rPr lang="en-US" dirty="0" err="1" smtClean="0"/>
              <a:t>Adali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595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Validated identity: Identity proofing</a:t>
            </a:r>
          </a:p>
          <a:p>
            <a:r>
              <a:rPr lang="en-US" dirty="0" smtClean="0"/>
              <a:t>Attributes: correctness, completeness, provenance</a:t>
            </a:r>
          </a:p>
          <a:p>
            <a:r>
              <a:rPr lang="en-US" dirty="0" smtClean="0"/>
              <a:t>Service related issues:</a:t>
            </a:r>
          </a:p>
          <a:p>
            <a:pPr lvl="1"/>
            <a:r>
              <a:rPr lang="en-US" dirty="0" smtClean="0"/>
              <a:t>Privacy</a:t>
            </a:r>
          </a:p>
          <a:p>
            <a:pPr lvl="1"/>
            <a:r>
              <a:rPr lang="en-US" dirty="0" smtClean="0"/>
              <a:t>Anonymity</a:t>
            </a:r>
          </a:p>
          <a:p>
            <a:pPr lvl="1"/>
            <a:r>
              <a:rPr lang="en-US" dirty="0" smtClean="0"/>
              <a:t>Accountability</a:t>
            </a:r>
          </a:p>
          <a:p>
            <a:pPr lvl="1"/>
            <a:r>
              <a:rPr lang="en-US" dirty="0" smtClean="0"/>
              <a:t>Availability</a:t>
            </a:r>
          </a:p>
          <a:p>
            <a:pPr lvl="1"/>
            <a:r>
              <a:rPr lang="en-US" dirty="0" smtClean="0"/>
              <a:t>Reliability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Whom do we trust for what? Identity and attribute management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826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Open Identity Exchange: “In </a:t>
            </a:r>
            <a:r>
              <a:rPr lang="en-US" dirty="0"/>
              <a:t>digital identity systems, a </a:t>
            </a:r>
            <a:r>
              <a:rPr lang="en-US" i="1" dirty="0"/>
              <a:t>trust framework</a:t>
            </a:r>
            <a:r>
              <a:rPr lang="en-US" dirty="0"/>
              <a:t> is a certification program that enables a party who accepts a digital identity credential (called the </a:t>
            </a:r>
            <a:r>
              <a:rPr lang="en-US" i="1" dirty="0"/>
              <a:t>relying party</a:t>
            </a:r>
            <a:r>
              <a:rPr lang="en-US" dirty="0"/>
              <a:t>) to trust the identity, security, and privacy policies of the party who issues the credential (called the </a:t>
            </a:r>
            <a:r>
              <a:rPr lang="en-US" i="1" dirty="0"/>
              <a:t>identity service provider</a:t>
            </a:r>
            <a:r>
              <a:rPr lang="en-US" dirty="0"/>
              <a:t>) and vice versa</a:t>
            </a:r>
            <a:r>
              <a:rPr lang="en-US" dirty="0" smtClean="0"/>
              <a:t>.” </a:t>
            </a:r>
          </a:p>
          <a:p>
            <a:r>
              <a:rPr lang="en-US" dirty="0" err="1" smtClean="0"/>
              <a:t>Kantara</a:t>
            </a:r>
            <a:r>
              <a:rPr lang="en-US" dirty="0" smtClean="0"/>
              <a:t> Initiative: </a:t>
            </a:r>
          </a:p>
          <a:p>
            <a:pPr lvl="1"/>
            <a:r>
              <a:rPr lang="en-US" dirty="0" smtClean="0"/>
              <a:t>Requirements: from the stakeholder (trust) community</a:t>
            </a:r>
          </a:p>
          <a:p>
            <a:pPr lvl="1"/>
            <a:r>
              <a:rPr lang="en-US" dirty="0" smtClean="0"/>
              <a:t>Specification</a:t>
            </a:r>
          </a:p>
          <a:p>
            <a:pPr lvl="1"/>
            <a:r>
              <a:rPr lang="en-US" dirty="0" smtClean="0"/>
              <a:t>Certification by accredited assessor organization</a:t>
            </a:r>
          </a:p>
          <a:p>
            <a:pPr lvl="1"/>
            <a:r>
              <a:rPr lang="en-US" dirty="0" smtClean="0"/>
              <a:t>Registration and availability: OIX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Formalizing the</a:t>
            </a:r>
            <a:r>
              <a:rPr lang="en-US" dirty="0" smtClean="0"/>
              <a:t> </a:t>
            </a:r>
            <a:r>
              <a:rPr lang="en-US" dirty="0" smtClean="0"/>
              <a:t>basis for trust: trust frameworks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05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OIX definition of Trust Framework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87374" y="2291375"/>
            <a:ext cx="3914413" cy="3068025"/>
          </a:xfrm>
        </p:spPr>
        <p:txBody>
          <a:bodyPr/>
          <a:lstStyle/>
          <a:p>
            <a:r>
              <a:rPr lang="en-US" dirty="0" smtClean="0"/>
              <a:t>Authority</a:t>
            </a:r>
          </a:p>
          <a:p>
            <a:r>
              <a:rPr lang="en-US" dirty="0" smtClean="0"/>
              <a:t>Name</a:t>
            </a:r>
          </a:p>
          <a:p>
            <a:r>
              <a:rPr lang="en-US" dirty="0" smtClean="0"/>
              <a:t>Version</a:t>
            </a:r>
          </a:p>
          <a:p>
            <a:r>
              <a:rPr lang="en-US" dirty="0" smtClean="0"/>
              <a:t>Purpose</a:t>
            </a:r>
          </a:p>
          <a:p>
            <a:r>
              <a:rPr lang="en-US" dirty="0" smtClean="0"/>
              <a:t>Scope</a:t>
            </a:r>
          </a:p>
          <a:p>
            <a:r>
              <a:rPr lang="en-US" dirty="0" smtClean="0"/>
              <a:t>Roles</a:t>
            </a:r>
          </a:p>
          <a:p>
            <a:r>
              <a:rPr lang="en-US" dirty="0" smtClean="0"/>
              <a:t>OIX Working Group (source)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39822" y="2291375"/>
            <a:ext cx="3916803" cy="3068025"/>
          </a:xfrm>
        </p:spPr>
        <p:txBody>
          <a:bodyPr/>
          <a:lstStyle/>
          <a:p>
            <a:r>
              <a:rPr lang="en-US" dirty="0" smtClean="0"/>
              <a:t>Levels of Assurance (LOA1-4)</a:t>
            </a:r>
          </a:p>
          <a:p>
            <a:r>
              <a:rPr lang="en-US" dirty="0" smtClean="0"/>
              <a:t>Levels of Protection (LOP1-4)</a:t>
            </a:r>
          </a:p>
          <a:p>
            <a:r>
              <a:rPr lang="en-US" dirty="0" smtClean="0"/>
              <a:t>Technical profiles</a:t>
            </a:r>
          </a:p>
          <a:p>
            <a:r>
              <a:rPr lang="en-US" dirty="0" smtClean="0"/>
              <a:t>Special legal terms and requirements</a:t>
            </a:r>
          </a:p>
          <a:p>
            <a:r>
              <a:rPr lang="en-US" dirty="0" smtClean="0"/>
              <a:t>Other special requirements</a:t>
            </a:r>
          </a:p>
          <a:p>
            <a:r>
              <a:rPr lang="en-US" dirty="0" smtClean="0"/>
              <a:t>Principles of Openness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49300" y="5473700"/>
            <a:ext cx="7807325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Each framework begins with a stakeholder or other responsible group defining the requirements and constraints for trust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28707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Technical</a:t>
            </a:r>
          </a:p>
          <a:p>
            <a:pPr lvl="1"/>
            <a:r>
              <a:rPr lang="en-US" dirty="0" smtClean="0"/>
              <a:t>What capabilities are </a:t>
            </a:r>
            <a:r>
              <a:rPr lang="en-US" dirty="0" smtClean="0"/>
              <a:t>required</a:t>
            </a:r>
          </a:p>
          <a:p>
            <a:pPr lvl="1"/>
            <a:r>
              <a:rPr lang="en-US" dirty="0" smtClean="0"/>
              <a:t>How are they provided (encryption algorithms, protocols, etc.)</a:t>
            </a:r>
          </a:p>
          <a:p>
            <a:r>
              <a:rPr lang="en-US" dirty="0" smtClean="0"/>
              <a:t>Legal</a:t>
            </a:r>
          </a:p>
          <a:p>
            <a:pPr lvl="1"/>
            <a:r>
              <a:rPr lang="en-US" dirty="0" smtClean="0"/>
              <a:t>The basis for a legal infrastructure: the core issue is that this must be international</a:t>
            </a:r>
          </a:p>
          <a:p>
            <a:pPr lvl="2"/>
            <a:r>
              <a:rPr lang="en-US" dirty="0" smtClean="0"/>
              <a:t>Treaty</a:t>
            </a:r>
          </a:p>
          <a:p>
            <a:pPr lvl="2"/>
            <a:r>
              <a:rPr lang="en-US" dirty="0" smtClean="0"/>
              <a:t>Contract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sides of the coin: technical and legal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Left Arrow 6"/>
          <p:cNvSpPr/>
          <p:nvPr/>
        </p:nvSpPr>
        <p:spPr>
          <a:xfrm>
            <a:off x="3327400" y="5397500"/>
            <a:ext cx="965200" cy="3048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15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lvl="1" indent="-342900">
              <a:buClr>
                <a:schemeClr val="accent1"/>
              </a:buClr>
            </a:pPr>
            <a:r>
              <a:rPr lang="en-US" sz="2400" u="sng" dirty="0" smtClean="0"/>
              <a:t>What do </a:t>
            </a:r>
            <a:r>
              <a:rPr lang="en-US" sz="2400" u="sng" dirty="0" smtClean="0"/>
              <a:t>should it do</a:t>
            </a:r>
            <a:r>
              <a:rPr lang="en-US" sz="2400" u="sng" dirty="0" smtClean="0"/>
              <a:t>?  </a:t>
            </a:r>
            <a:r>
              <a:rPr lang="en-US" sz="2400" dirty="0" smtClean="0"/>
              <a:t>Meet the needs of the </a:t>
            </a:r>
            <a:r>
              <a:rPr lang="en-US" sz="2400" i="1" dirty="0" smtClean="0"/>
              <a:t>users (</a:t>
            </a:r>
            <a:r>
              <a:rPr lang="en-US" sz="2400" i="1" dirty="0"/>
              <a:t>Note the similarity to  the earlier model</a:t>
            </a:r>
            <a:r>
              <a:rPr lang="en-US" sz="2400" i="1" dirty="0" smtClean="0"/>
              <a:t>)</a:t>
            </a:r>
            <a:endParaRPr lang="en-US" sz="2400" dirty="0"/>
          </a:p>
          <a:p>
            <a:pPr lvl="1"/>
            <a:r>
              <a:rPr lang="en-US" dirty="0" smtClean="0"/>
              <a:t>Data subjects</a:t>
            </a:r>
          </a:p>
          <a:p>
            <a:pPr lvl="1"/>
            <a:r>
              <a:rPr lang="en-US" dirty="0" smtClean="0"/>
              <a:t>Relying parties</a:t>
            </a:r>
          </a:p>
          <a:p>
            <a:pPr lvl="1"/>
            <a:r>
              <a:rPr lang="en-US" dirty="0" smtClean="0"/>
              <a:t>Identity and attribute providers</a:t>
            </a:r>
          </a:p>
          <a:p>
            <a:r>
              <a:rPr lang="en-US" u="sng" dirty="0" smtClean="0"/>
              <a:t>Commonalities</a:t>
            </a:r>
            <a:r>
              <a:rPr lang="en-US" dirty="0" smtClean="0"/>
              <a:t>: reliability, predictability, interoperability, usability, cost effectiveness, risk reduction, … </a:t>
            </a:r>
          </a:p>
          <a:p>
            <a:r>
              <a:rPr lang="en-US" u="sng" dirty="0" smtClean="0"/>
              <a:t>The law</a:t>
            </a:r>
            <a:r>
              <a:rPr lang="en-US" dirty="0" smtClean="0"/>
              <a:t>:  “</a:t>
            </a:r>
            <a:r>
              <a:rPr lang="en-US" dirty="0" smtClean="0"/>
              <a:t>Contracts </a:t>
            </a:r>
            <a:r>
              <a:rPr lang="en-US" dirty="0"/>
              <a:t>document enforceable, mutually-dependent duties that can operate across jurisdictions and sectors, fostering risk-reduced interaction, security and privacy across the Internet, consistent with local law</a:t>
            </a:r>
            <a:r>
              <a:rPr lang="en-US" dirty="0" smtClean="0"/>
              <a:t>.” – Scott David</a:t>
            </a:r>
          </a:p>
          <a:p>
            <a:r>
              <a:rPr lang="en-US" u="sng" dirty="0" smtClean="0"/>
              <a:t>Proposal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 smtClean="0"/>
              <a:t>combine “technological tools and legal rules” into integrated framework</a:t>
            </a:r>
            <a:endParaRPr lang="en-US" dirty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one define such a </a:t>
            </a:r>
            <a:r>
              <a:rPr lang="en-US" dirty="0" smtClean="0"/>
              <a:t>contractually based system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933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Framework registries: OIX</a:t>
            </a:r>
          </a:p>
          <a:p>
            <a:r>
              <a:rPr lang="en-US" dirty="0" smtClean="0"/>
              <a:t>Combined legal/technical “framework” system: the nature of the contract: Scott David (and probably others)</a:t>
            </a:r>
          </a:p>
          <a:p>
            <a:r>
              <a:rPr lang="en-US" dirty="0" smtClean="0"/>
              <a:t>Assessment of trust providers: approval process by </a:t>
            </a:r>
            <a:r>
              <a:rPr lang="en-US" dirty="0" err="1" smtClean="0"/>
              <a:t>Kantara</a:t>
            </a:r>
            <a:r>
              <a:rPr lang="en-US" dirty="0" smtClean="0"/>
              <a:t>, Safe/</a:t>
            </a:r>
            <a:r>
              <a:rPr lang="en-US" dirty="0" err="1" smtClean="0"/>
              <a:t>BioPharma</a:t>
            </a:r>
            <a:endParaRPr lang="en-US" dirty="0" smtClean="0"/>
          </a:p>
          <a:p>
            <a:r>
              <a:rPr lang="en-US" dirty="0" smtClean="0"/>
              <a:t>Frameworks being designed and evaluated</a:t>
            </a:r>
            <a:endParaRPr lang="en-US" dirty="0"/>
          </a:p>
          <a:p>
            <a:r>
              <a:rPr lang="en-US" dirty="0" smtClean="0"/>
              <a:t>International activity: (besides NSTIC in US)</a:t>
            </a:r>
          </a:p>
          <a:p>
            <a:pPr lvl="1"/>
            <a:r>
              <a:rPr lang="en-US" dirty="0" smtClean="0"/>
              <a:t>OECD</a:t>
            </a:r>
          </a:p>
          <a:p>
            <a:pPr lvl="1"/>
            <a:r>
              <a:rPr lang="en-US" dirty="0" smtClean="0"/>
              <a:t>ENISA</a:t>
            </a:r>
          </a:p>
          <a:p>
            <a:pPr lvl="1"/>
            <a:r>
              <a:rPr lang="en-US" dirty="0" smtClean="0"/>
              <a:t>Canada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 “</a:t>
            </a:r>
            <a:r>
              <a:rPr lang="en-US" dirty="0" smtClean="0"/>
              <a:t>Privacy by Design</a:t>
            </a:r>
            <a:r>
              <a:rPr lang="en-US" dirty="0" smtClean="0"/>
              <a:t>”</a:t>
            </a:r>
            <a:endParaRPr lang="en-US" dirty="0"/>
          </a:p>
          <a:p>
            <a:pPr lvl="2"/>
            <a:r>
              <a:rPr lang="en-US" dirty="0" smtClean="0"/>
              <a:t> Cyber Authentication Renewal Initiative: </a:t>
            </a:r>
            <a:r>
              <a:rPr lang="en-US" dirty="0" err="1" smtClean="0"/>
              <a:t>SecureKey</a:t>
            </a:r>
            <a:r>
              <a:rPr lang="en-US" dirty="0" smtClean="0"/>
              <a:t> operating governmental </a:t>
            </a:r>
            <a:r>
              <a:rPr lang="en-US" dirty="0" smtClean="0"/>
              <a:t>federated online credential based identification </a:t>
            </a:r>
            <a:r>
              <a:rPr lang="en-US" dirty="0" smtClean="0"/>
              <a:t>with significantly more </a:t>
            </a:r>
            <a:r>
              <a:rPr lang="en-US" dirty="0" smtClean="0"/>
              <a:t>anonymity (and now have contract with USPS for similar service)</a:t>
            </a:r>
            <a:endParaRPr lang="en-US" dirty="0" smtClean="0"/>
          </a:p>
          <a:p>
            <a:pPr lvl="1"/>
            <a:r>
              <a:rPr lang="en-US" dirty="0"/>
              <a:t>a</a:t>
            </a:r>
            <a:r>
              <a:rPr lang="en-US" dirty="0" smtClean="0"/>
              <a:t>nd many others…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 now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044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Hannes</a:t>
            </a:r>
            <a:r>
              <a:rPr lang="en-US" dirty="0" smtClean="0"/>
              <a:t> </a:t>
            </a:r>
            <a:r>
              <a:rPr lang="en-US" dirty="0" err="1" smtClean="0"/>
              <a:t>Tschofenig</a:t>
            </a:r>
            <a:r>
              <a:rPr lang="en-US" dirty="0" smtClean="0"/>
              <a:t>, NSN</a:t>
            </a:r>
          </a:p>
          <a:p>
            <a:r>
              <a:rPr lang="en-US" dirty="0" smtClean="0"/>
              <a:t>Don </a:t>
            </a:r>
            <a:r>
              <a:rPr lang="en-US" dirty="0" err="1" smtClean="0"/>
              <a:t>Thibeau</a:t>
            </a:r>
            <a:r>
              <a:rPr lang="en-US" dirty="0" smtClean="0"/>
              <a:t>, OIX</a:t>
            </a:r>
          </a:p>
          <a:p>
            <a:r>
              <a:rPr lang="en-US" dirty="0" smtClean="0"/>
              <a:t>Joni Brennan, </a:t>
            </a:r>
            <a:r>
              <a:rPr lang="en-US" dirty="0" err="1" smtClean="0"/>
              <a:t>Kantara</a:t>
            </a:r>
            <a:r>
              <a:rPr lang="en-US" dirty="0" smtClean="0"/>
              <a:t> Initiative</a:t>
            </a:r>
          </a:p>
          <a:p>
            <a:r>
              <a:rPr lang="en-US" dirty="0" smtClean="0"/>
              <a:t>Scott David, University of Washington</a:t>
            </a:r>
          </a:p>
          <a:p>
            <a:r>
              <a:rPr lang="en-US" dirty="0" err="1" smtClean="0"/>
              <a:t>Sibel</a:t>
            </a:r>
            <a:r>
              <a:rPr lang="en-US" dirty="0" smtClean="0"/>
              <a:t> </a:t>
            </a:r>
            <a:r>
              <a:rPr lang="en-US" dirty="0" err="1" smtClean="0"/>
              <a:t>Adali</a:t>
            </a:r>
            <a:r>
              <a:rPr lang="en-US" dirty="0" smtClean="0"/>
              <a:t>, </a:t>
            </a:r>
            <a:r>
              <a:rPr lang="en-US" dirty="0" err="1" smtClean="0"/>
              <a:t>Renssalear</a:t>
            </a:r>
            <a:r>
              <a:rPr lang="en-US" dirty="0" smtClean="0"/>
              <a:t> Polytechnic Institute</a:t>
            </a:r>
          </a:p>
          <a:p>
            <a:r>
              <a:rPr lang="en-US" dirty="0" smtClean="0"/>
              <a:t>Jean Camp, University of Indiana</a:t>
            </a:r>
          </a:p>
          <a:p>
            <a:r>
              <a:rPr lang="en-US" dirty="0" smtClean="0"/>
              <a:t>More speakers to come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Credits: speakers in this series </a:t>
            </a:r>
            <a:r>
              <a:rPr lang="en-US" smtClean="0"/>
              <a:t>to date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91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What is the relationship between trust and your business models? Examples</a:t>
            </a:r>
            <a:r>
              <a:rPr lang="en-US" sz="3200" dirty="0"/>
              <a:t>? </a:t>
            </a:r>
            <a:endParaRPr lang="en-US" sz="3200" dirty="0" smtClean="0"/>
          </a:p>
          <a:p>
            <a:r>
              <a:rPr lang="en-US" sz="3200" dirty="0" smtClean="0"/>
              <a:t>Within </a:t>
            </a:r>
            <a:r>
              <a:rPr lang="en-US" sz="3200" dirty="0"/>
              <a:t>this space, are there issues, questions, or actions you would like to address within the CFP</a:t>
            </a:r>
            <a:r>
              <a:rPr lang="en-US" sz="3200" dirty="0" smtClean="0"/>
              <a:t>?</a:t>
            </a:r>
          </a:p>
          <a:p>
            <a:r>
              <a:rPr lang="en-US" sz="3200" dirty="0" smtClean="0"/>
              <a:t>Is there a role we can play in convening a stakeholder group in your community to examine the requirements for a </a:t>
            </a:r>
            <a:r>
              <a:rPr lang="en-US" sz="3200" dirty="0" err="1" smtClean="0"/>
              <a:t>trustframework</a:t>
            </a:r>
            <a:r>
              <a:rPr lang="en-US" sz="3200" dirty="0" smtClean="0"/>
              <a:t> for your community?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351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Future meetings</a:t>
            </a:r>
          </a:p>
          <a:p>
            <a:pPr lvl="1"/>
            <a:r>
              <a:rPr lang="en-US" dirty="0" smtClean="0"/>
              <a:t>Plenary same time next year</a:t>
            </a:r>
          </a:p>
          <a:p>
            <a:pPr lvl="1"/>
            <a:r>
              <a:rPr lang="en-US" dirty="0" smtClean="0"/>
              <a:t>Workshops and other events</a:t>
            </a:r>
          </a:p>
          <a:p>
            <a:r>
              <a:rPr lang="en-US" dirty="0" smtClean="0"/>
              <a:t>About this meeting:</a:t>
            </a:r>
          </a:p>
          <a:p>
            <a:pPr lvl="1"/>
            <a:r>
              <a:rPr lang="en-US" dirty="0" smtClean="0"/>
              <a:t>Videos will be available</a:t>
            </a:r>
          </a:p>
          <a:p>
            <a:pPr lvl="1"/>
            <a:r>
              <a:rPr lang="en-US" dirty="0" smtClean="0"/>
              <a:t>Follow-up with non-CFP members</a:t>
            </a:r>
          </a:p>
          <a:p>
            <a:pPr lvl="1"/>
            <a:r>
              <a:rPr lang="en-US" dirty="0" smtClean="0"/>
              <a:t>Contact with questions/issues/comments, etc. Natalie </a:t>
            </a:r>
            <a:r>
              <a:rPr lang="en-US" dirty="0" err="1" smtClean="0"/>
              <a:t>Klym</a:t>
            </a:r>
            <a:r>
              <a:rPr lang="en-US" dirty="0" smtClean="0"/>
              <a:t>, </a:t>
            </a:r>
            <a:r>
              <a:rPr lang="en-US" dirty="0" smtClean="0">
                <a:hlinkClick r:id="rId2"/>
              </a:rPr>
              <a:t>nklym@csail.mit.edu</a:t>
            </a:r>
            <a:endParaRPr lang="en-US" dirty="0" smtClean="0"/>
          </a:p>
          <a:p>
            <a:r>
              <a:rPr lang="en-US" dirty="0" smtClean="0"/>
              <a:t>We are at </a:t>
            </a:r>
            <a:r>
              <a:rPr lang="en-US" dirty="0" smtClean="0">
                <a:hlinkClick r:id="rId3"/>
              </a:rPr>
              <a:t>http://cfp.mit.edu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up: Administrative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86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I trust you?</a:t>
            </a:r>
            <a:endParaRPr lang="en-US" dirty="0"/>
          </a:p>
        </p:txBody>
      </p:sp>
      <p:pic>
        <p:nvPicPr>
          <p:cNvPr id="4" name="Picture 3" descr="Why trust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518" y="2304898"/>
            <a:ext cx="4471023" cy="34101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1919" y="5999895"/>
            <a:ext cx="16946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Copyright </a:t>
            </a:r>
            <a:r>
              <a:rPr lang="en-US" sz="1400" dirty="0" err="1" smtClean="0"/>
              <a:t>Sibel</a:t>
            </a:r>
            <a:r>
              <a:rPr lang="en-US" sz="1400" dirty="0" smtClean="0"/>
              <a:t> </a:t>
            </a:r>
            <a:r>
              <a:rPr lang="en-US" sz="1400" dirty="0" err="1" smtClean="0"/>
              <a:t>Adali</a:t>
            </a:r>
            <a:endParaRPr lang="en-US" sz="1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928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Something striking</a:t>
            </a:r>
            <a:r>
              <a:rPr lang="en-US" dirty="0" smtClean="0"/>
              <a:t>: did something strike you during the day that deserves more attention?</a:t>
            </a:r>
          </a:p>
          <a:p>
            <a:r>
              <a:rPr lang="en-US" u="sng" dirty="0" smtClean="0"/>
              <a:t>Questions</a:t>
            </a:r>
            <a:r>
              <a:rPr lang="en-US" dirty="0" smtClean="0"/>
              <a:t> for any of the speakers or the MIT CFP participants?</a:t>
            </a:r>
          </a:p>
          <a:p>
            <a:r>
              <a:rPr lang="en-US" u="sng" dirty="0" smtClean="0"/>
              <a:t>Suggestions or other comments </a:t>
            </a:r>
            <a:r>
              <a:rPr lang="en-US" dirty="0" smtClean="0"/>
              <a:t>about topics, issues?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Wrap up:  About the content of the meeting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862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Registry of Motor Vehicles: name, address, birthdate</a:t>
            </a:r>
          </a:p>
          <a:p>
            <a:r>
              <a:rPr lang="en-US" dirty="0" smtClean="0"/>
              <a:t>Facebook: identification</a:t>
            </a:r>
          </a:p>
          <a:p>
            <a:r>
              <a:rPr lang="en-US" dirty="0" smtClean="0"/>
              <a:t>Bank: secure money</a:t>
            </a:r>
          </a:p>
          <a:p>
            <a:r>
              <a:rPr lang="en-US" dirty="0" smtClean="0"/>
              <a:t>Credit card company: payment</a:t>
            </a:r>
          </a:p>
          <a:p>
            <a:r>
              <a:rPr lang="en-US" dirty="0" smtClean="0"/>
              <a:t>DKIM certified email address: </a:t>
            </a:r>
            <a:r>
              <a:rPr lang="en-US" dirty="0" smtClean="0"/>
              <a:t>validity of email address</a:t>
            </a:r>
            <a:endParaRPr lang="en-US" dirty="0" smtClean="0"/>
          </a:p>
          <a:p>
            <a:r>
              <a:rPr lang="en-US" dirty="0" smtClean="0"/>
              <a:t>Yelp, Angie’s List, other reviewing systems</a:t>
            </a:r>
          </a:p>
          <a:p>
            <a:r>
              <a:rPr lang="en-US" dirty="0" smtClean="0"/>
              <a:t>eBay</a:t>
            </a:r>
          </a:p>
          <a:p>
            <a:r>
              <a:rPr lang="en-US" dirty="0" smtClean="0"/>
              <a:t>…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trusts whom for what?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8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</a:t>
            </a:r>
            <a:r>
              <a:rPr lang="en-US" dirty="0"/>
              <a:t>a</a:t>
            </a:r>
            <a:r>
              <a:rPr lang="en-US" dirty="0" smtClean="0"/>
              <a:t> “</a:t>
            </a:r>
            <a:r>
              <a:rPr lang="en-US" dirty="0" err="1" smtClean="0"/>
              <a:t>trustmark</a:t>
            </a:r>
            <a:r>
              <a:rPr lang="en-US" dirty="0" smtClean="0"/>
              <a:t>” tell me?</a:t>
            </a:r>
            <a:endParaRPr lang="en-US" dirty="0"/>
          </a:p>
        </p:txBody>
      </p:sp>
      <p:pic>
        <p:nvPicPr>
          <p:cNvPr id="4" name="Picture 3" descr="SafeBioPharma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309" y="2458962"/>
            <a:ext cx="1879600" cy="876300"/>
          </a:xfrm>
          <a:prstGeom prst="rect">
            <a:avLst/>
          </a:prstGeom>
        </p:spPr>
      </p:pic>
      <p:pic>
        <p:nvPicPr>
          <p:cNvPr id="5" name="Picture 4" descr="OIX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076" y="4848414"/>
            <a:ext cx="3059963" cy="672601"/>
          </a:xfrm>
          <a:prstGeom prst="rect">
            <a:avLst/>
          </a:prstGeom>
        </p:spPr>
      </p:pic>
      <p:pic>
        <p:nvPicPr>
          <p:cNvPr id="6" name="Picture 5" descr="Kantara.tif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600" y="2351667"/>
            <a:ext cx="1903810" cy="648280"/>
          </a:xfrm>
          <a:prstGeom prst="rect">
            <a:avLst/>
          </a:prstGeom>
        </p:spPr>
      </p:pic>
      <p:pic>
        <p:nvPicPr>
          <p:cNvPr id="7" name="Picture 6" descr="InCommon.tif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076" y="2458962"/>
            <a:ext cx="2392607" cy="596598"/>
          </a:xfrm>
          <a:prstGeom prst="rect">
            <a:avLst/>
          </a:prstGeom>
        </p:spPr>
      </p:pic>
      <p:pic>
        <p:nvPicPr>
          <p:cNvPr id="8" name="Picture 7" descr="McAfeeSecure.tif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104" y="3335262"/>
            <a:ext cx="1958205" cy="1277862"/>
          </a:xfrm>
          <a:prstGeom prst="rect">
            <a:avLst/>
          </a:prstGeom>
        </p:spPr>
      </p:pic>
      <p:pic>
        <p:nvPicPr>
          <p:cNvPr id="9" name="Picture 8" descr="trustmark-banking sols.tif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159" y="4962274"/>
            <a:ext cx="1883498" cy="558741"/>
          </a:xfrm>
          <a:prstGeom prst="rect">
            <a:avLst/>
          </a:prstGeom>
        </p:spPr>
      </p:pic>
      <p:pic>
        <p:nvPicPr>
          <p:cNvPr id="10" name="Picture 9" descr="mitre_id_large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806" y="3510039"/>
            <a:ext cx="1708242" cy="628574"/>
          </a:xfrm>
          <a:prstGeom prst="rect">
            <a:avLst/>
          </a:prstGeom>
        </p:spPr>
      </p:pic>
      <p:pic>
        <p:nvPicPr>
          <p:cNvPr id="11" name="Picture 10" descr="Zygma-2013_-logo_full-e1357065441342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048" y="3567113"/>
            <a:ext cx="1270000" cy="571500"/>
          </a:xfrm>
          <a:prstGeom prst="rect">
            <a:avLst/>
          </a:prstGeom>
        </p:spPr>
      </p:pic>
      <p:pic>
        <p:nvPicPr>
          <p:cNvPr id="12" name="Picture 11" descr="TrustX_Logo_Final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2496" y="5556725"/>
            <a:ext cx="1755801" cy="640867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37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Relationship between </a:t>
            </a:r>
            <a:r>
              <a:rPr lang="en-US" dirty="0" err="1" smtClean="0"/>
              <a:t>trustor</a:t>
            </a:r>
            <a:r>
              <a:rPr lang="en-US" dirty="0" smtClean="0"/>
              <a:t> and trustee</a:t>
            </a:r>
          </a:p>
          <a:p>
            <a:r>
              <a:rPr lang="en-US" dirty="0" smtClean="0"/>
              <a:t>Vulnerability or risk</a:t>
            </a:r>
          </a:p>
          <a:p>
            <a:r>
              <a:rPr lang="en-US" dirty="0" smtClean="0"/>
              <a:t>Model of:</a:t>
            </a:r>
          </a:p>
          <a:p>
            <a:pPr lvl="1"/>
            <a:r>
              <a:rPr lang="en-US" dirty="0" smtClean="0"/>
              <a:t>What is at risk</a:t>
            </a:r>
          </a:p>
          <a:p>
            <a:pPr lvl="1"/>
            <a:r>
              <a:rPr lang="en-US" dirty="0" smtClean="0"/>
              <a:t>How occurrence of risk will be addressed</a:t>
            </a:r>
          </a:p>
          <a:p>
            <a:pPr lvl="1"/>
            <a:r>
              <a:rPr lang="en-US" dirty="0" smtClean="0"/>
              <a:t>The “costs” of risk and mitigation of risk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trust?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06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Challenges:</a:t>
            </a:r>
          </a:p>
          <a:p>
            <a:pPr lvl="1"/>
            <a:r>
              <a:rPr lang="en-US" dirty="0" smtClean="0"/>
              <a:t>Many identities: management, privacy, usability, …</a:t>
            </a:r>
          </a:p>
          <a:p>
            <a:pPr lvl="1"/>
            <a:r>
              <a:rPr lang="en-US" dirty="0" smtClean="0"/>
              <a:t>Independent solutions</a:t>
            </a:r>
          </a:p>
          <a:p>
            <a:pPr lvl="2"/>
            <a:r>
              <a:rPr lang="en-US" dirty="0" smtClean="0"/>
              <a:t>Credit cards</a:t>
            </a:r>
          </a:p>
          <a:p>
            <a:pPr lvl="2"/>
            <a:r>
              <a:rPr lang="en-US" dirty="0" smtClean="0"/>
              <a:t>AAA protocols (IETF, network resource access)</a:t>
            </a:r>
          </a:p>
          <a:p>
            <a:pPr lvl="2"/>
            <a:r>
              <a:rPr lang="en-US" dirty="0" smtClean="0"/>
              <a:t>Education networks (REFED/TERENA and </a:t>
            </a:r>
            <a:r>
              <a:rPr lang="en-US" dirty="0" err="1" smtClean="0"/>
              <a:t>InCommon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Email</a:t>
            </a:r>
          </a:p>
          <a:p>
            <a:pPr lvl="2"/>
            <a:r>
              <a:rPr lang="en-US" dirty="0" smtClean="0"/>
              <a:t>…</a:t>
            </a:r>
          </a:p>
          <a:p>
            <a:r>
              <a:rPr lang="en-US" dirty="0" smtClean="0"/>
              <a:t>Are there really problems?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background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3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NSN studies (</a:t>
            </a:r>
            <a:r>
              <a:rPr lang="en-US" dirty="0" err="1" smtClean="0"/>
              <a:t>Tschofenig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3" descr="Screen shot 2013-07-02 at 2.42.42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2120690"/>
            <a:ext cx="8257231" cy="438753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531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Injection: send untrusted data to servers that then use it. Trick remote service into using it.</a:t>
            </a:r>
          </a:p>
          <a:p>
            <a:r>
              <a:rPr lang="en-US" dirty="0" smtClean="0"/>
              <a:t>Broken Authentication and Session management: incorrect or buggy implementations lead to password, key or session tokens being compromised.</a:t>
            </a:r>
          </a:p>
          <a:p>
            <a:r>
              <a:rPr lang="en-US" dirty="0" smtClean="0"/>
              <a:t>Cross-site scripting (XSS): applications send untrusted scripts to browser, allowing the attacker to access victim’s browser and information.</a:t>
            </a:r>
          </a:p>
          <a:p>
            <a:r>
              <a:rPr lang="en-US" dirty="0" smtClean="0"/>
              <a:t>In NSN customer survey, top concern (24%) was </a:t>
            </a:r>
            <a:r>
              <a:rPr lang="en-US" u="sng" dirty="0" smtClean="0"/>
              <a:t>identity theft.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issues?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494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model for identification: where is the trust?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5561391" y="2934255"/>
            <a:ext cx="1696881" cy="1642307"/>
          </a:xfrm>
          <a:prstGeom prst="triangle">
            <a:avLst/>
          </a:prstGeom>
          <a:solidFill>
            <a:srgbClr val="008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Relying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Party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Left-Right Arrow 4"/>
          <p:cNvSpPr/>
          <p:nvPr/>
        </p:nvSpPr>
        <p:spPr>
          <a:xfrm>
            <a:off x="3448500" y="5255382"/>
            <a:ext cx="2014363" cy="864948"/>
          </a:xfrm>
          <a:prstGeom prst="leftRightArrow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User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Multidocument 5"/>
          <p:cNvSpPr/>
          <p:nvPr/>
        </p:nvSpPr>
        <p:spPr>
          <a:xfrm>
            <a:off x="1357505" y="3240819"/>
            <a:ext cx="1696881" cy="1467128"/>
          </a:xfrm>
          <a:prstGeom prst="flowChartMultidocumen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Identity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Provider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5451915" y="4576562"/>
            <a:ext cx="943036" cy="1094871"/>
          </a:xfrm>
          <a:custGeom>
            <a:avLst/>
            <a:gdLst>
              <a:gd name="connsiteX0" fmla="*/ 0 w 943036"/>
              <a:gd name="connsiteY0" fmla="*/ 1094871 h 1094871"/>
              <a:gd name="connsiteX1" fmla="*/ 810124 w 943036"/>
              <a:gd name="connsiteY1" fmla="*/ 886846 h 1094871"/>
              <a:gd name="connsiteX2" fmla="*/ 941495 w 943036"/>
              <a:gd name="connsiteY2" fmla="*/ 0 h 1094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3036" h="1094871">
                <a:moveTo>
                  <a:pt x="0" y="1094871"/>
                </a:moveTo>
                <a:cubicBezTo>
                  <a:pt x="326604" y="1082097"/>
                  <a:pt x="653208" y="1069324"/>
                  <a:pt x="810124" y="886846"/>
                </a:cubicBezTo>
                <a:cubicBezTo>
                  <a:pt x="967040" y="704367"/>
                  <a:pt x="941495" y="0"/>
                  <a:pt x="941495" y="0"/>
                </a:cubicBezTo>
              </a:path>
            </a:pathLst>
          </a:custGeom>
          <a:ln>
            <a:solidFill>
              <a:srgbClr val="000000"/>
            </a:solidFill>
            <a:prstDash val="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047080" y="4686049"/>
            <a:ext cx="1390473" cy="985384"/>
          </a:xfrm>
          <a:custGeom>
            <a:avLst/>
            <a:gdLst>
              <a:gd name="connsiteX0" fmla="*/ 1390473 w 1390473"/>
              <a:gd name="connsiteY0" fmla="*/ 985384 h 985384"/>
              <a:gd name="connsiteX1" fmla="*/ 219077 w 1390473"/>
              <a:gd name="connsiteY1" fmla="*/ 700718 h 985384"/>
              <a:gd name="connsiteX2" fmla="*/ 125 w 1390473"/>
              <a:gd name="connsiteY2" fmla="*/ 0 h 985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0473" h="985384">
                <a:moveTo>
                  <a:pt x="1390473" y="985384"/>
                </a:moveTo>
                <a:cubicBezTo>
                  <a:pt x="920637" y="925166"/>
                  <a:pt x="450802" y="864949"/>
                  <a:pt x="219077" y="700718"/>
                </a:cubicBezTo>
                <a:cubicBezTo>
                  <a:pt x="-12648" y="536487"/>
                  <a:pt x="125" y="0"/>
                  <a:pt x="125" y="0"/>
                </a:cubicBezTo>
              </a:path>
            </a:pathLst>
          </a:custGeom>
          <a:ln>
            <a:solidFill>
              <a:srgbClr val="000000"/>
            </a:solidFill>
            <a:prstDash val="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6" idx="3"/>
          </p:cNvCxnSpPr>
          <p:nvPr/>
        </p:nvCxnSpPr>
        <p:spPr>
          <a:xfrm>
            <a:off x="3054386" y="3974383"/>
            <a:ext cx="2802591" cy="0"/>
          </a:xfrm>
          <a:prstGeom prst="straightConnector1">
            <a:avLst/>
          </a:prstGeom>
          <a:ln>
            <a:solidFill>
              <a:srgbClr val="000000"/>
            </a:solidFill>
            <a:prstDash val="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755033" y="3605051"/>
            <a:ext cx="1561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exchange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10/23/13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Sollins MIT CSAIL, Trust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90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M Blue CFP template">
  <a:themeElements>
    <a:clrScheme name="OM Blue">
      <a:dk1>
        <a:sysClr val="windowText" lastClr="000000"/>
      </a:dk1>
      <a:lt1>
        <a:sysClr val="window" lastClr="FFFFFF"/>
      </a:lt1>
      <a:dk2>
        <a:srgbClr val="4E4E4E"/>
      </a:dk2>
      <a:lt2>
        <a:srgbClr val="CCCCCC"/>
      </a:lt2>
      <a:accent1>
        <a:srgbClr val="60A4DC"/>
      </a:accent1>
      <a:accent2>
        <a:srgbClr val="94D1FE"/>
      </a:accent2>
      <a:accent3>
        <a:srgbClr val="DFFF79"/>
      </a:accent3>
      <a:accent4>
        <a:srgbClr val="C8E76B"/>
      </a:accent4>
      <a:accent5>
        <a:srgbClr val="FDB143"/>
      </a:accent5>
      <a:accent6>
        <a:srgbClr val="F78D44"/>
      </a:accent6>
      <a:hlink>
        <a:srgbClr val="88BDEC"/>
      </a:hlink>
      <a:folHlink>
        <a:srgbClr val="A8EBED"/>
      </a:folHlink>
    </a:clrScheme>
    <a:fontScheme name="OM - FC1 - Revs 2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M - FC1 - Revs 2">
      <a:fillStyleLst>
        <a:solidFill>
          <a:schemeClr val="phClr"/>
        </a:solidFill>
        <a:gradFill rotWithShape="1">
          <a:gsLst>
            <a:gs pos="0">
              <a:schemeClr val="phClr">
                <a:tint val="82000"/>
                <a:alpha val="10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path path="circle">
            <a:fillToRect l="30000" t="30000" r="30000" b="30000"/>
          </a:path>
        </a:gradFill>
        <a:gradFill rotWithShape="1">
          <a:gsLst>
            <a:gs pos="0">
              <a:schemeClr val="phClr">
                <a:tint val="94000"/>
                <a:lumMod val="110000"/>
              </a:schemeClr>
            </a:gs>
            <a:gs pos="100000">
              <a:schemeClr val="phClr">
                <a:shade val="96000"/>
                <a:lumMod val="10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50800" dist="25400" dir="13500000">
              <a:srgbClr val="000000">
                <a:alpha val="60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41000">
              <a:schemeClr val="phClr">
                <a:tint val="85000"/>
                <a:satMod val="100000"/>
                <a:lumMod val="115000"/>
              </a:schemeClr>
            </a:gs>
            <a:gs pos="100000">
              <a:schemeClr val="phClr">
                <a:tint val="100000"/>
                <a:lumMod val="92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85000"/>
                <a:shade val="100000"/>
                <a:alpha val="100000"/>
                <a:hueMod val="100000"/>
                <a:satMod val="100000"/>
                <a:lumMod val="115000"/>
              </a:schemeClr>
            </a:gs>
            <a:gs pos="100000">
              <a:schemeClr val="phClr">
                <a:shade val="100000"/>
                <a:hueMod val="100000"/>
                <a:satMod val="100000"/>
                <a:lumMod val="8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 Blue CFP template.potx</Template>
  <TotalTime>227</TotalTime>
  <Words>1194</Words>
  <Application>Microsoft Macintosh PowerPoint</Application>
  <PresentationFormat>On-screen Show (4:3)</PresentationFormat>
  <Paragraphs>200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OM Blue CFP template</vt:lpstr>
      <vt:lpstr>Trust: trustmarks, concepts, frameworks</vt:lpstr>
      <vt:lpstr>Why should I trust you?</vt:lpstr>
      <vt:lpstr>Who trusts whom for what?</vt:lpstr>
      <vt:lpstr>What does a “trustmark” tell me?</vt:lpstr>
      <vt:lpstr>What is trust?</vt:lpstr>
      <vt:lpstr>A little background</vt:lpstr>
      <vt:lpstr>NSN studies (Tschofenig)</vt:lpstr>
      <vt:lpstr>What are the issues?</vt:lpstr>
      <vt:lpstr>The model for identification: where is the trust?</vt:lpstr>
      <vt:lpstr>What do we mean by trust? (Sibel Adali)</vt:lpstr>
      <vt:lpstr>Whom do we trust for what? Identity and attribute management</vt:lpstr>
      <vt:lpstr>Formalizing the basis for trust: trust frameworks</vt:lpstr>
      <vt:lpstr>OIX definition of Trust Framework</vt:lpstr>
      <vt:lpstr>Two sides of the coin: technical and legal</vt:lpstr>
      <vt:lpstr>How does one define such a contractually based system?</vt:lpstr>
      <vt:lpstr>Where we are now</vt:lpstr>
      <vt:lpstr>Credits: speakers in this series to date</vt:lpstr>
      <vt:lpstr>Questions</vt:lpstr>
      <vt:lpstr>Wrap up: Administrative</vt:lpstr>
      <vt:lpstr>Wrap up:  About the content of the meeting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Sollins</dc:creator>
  <cp:lastModifiedBy>Karen Sollins</cp:lastModifiedBy>
  <cp:revision>24</cp:revision>
  <cp:lastPrinted>2013-10-23T17:12:56Z</cp:lastPrinted>
  <dcterms:created xsi:type="dcterms:W3CDTF">2013-10-16T19:11:33Z</dcterms:created>
  <dcterms:modified xsi:type="dcterms:W3CDTF">2013-10-23T18:00:49Z</dcterms:modified>
</cp:coreProperties>
</file>